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 id="2147483703" r:id="rId5"/>
    <p:sldMasterId id="2147483716" r:id="rId6"/>
  </p:sldMasterIdLst>
  <p:notesMasterIdLst>
    <p:notesMasterId r:id="rId46"/>
  </p:notesMasterIdLst>
  <p:handoutMasterIdLst>
    <p:handoutMasterId r:id="rId47"/>
  </p:handoutMasterIdLst>
  <p:sldIdLst>
    <p:sldId id="358" r:id="rId7"/>
    <p:sldId id="309" r:id="rId8"/>
    <p:sldId id="320" r:id="rId9"/>
    <p:sldId id="325" r:id="rId10"/>
    <p:sldId id="282" r:id="rId11"/>
    <p:sldId id="326" r:id="rId12"/>
    <p:sldId id="399" r:id="rId13"/>
    <p:sldId id="401" r:id="rId14"/>
    <p:sldId id="386" r:id="rId15"/>
    <p:sldId id="355" r:id="rId16"/>
    <p:sldId id="356" r:id="rId17"/>
    <p:sldId id="362" r:id="rId18"/>
    <p:sldId id="363" r:id="rId19"/>
    <p:sldId id="365" r:id="rId20"/>
    <p:sldId id="369" r:id="rId21"/>
    <p:sldId id="371" r:id="rId22"/>
    <p:sldId id="372" r:id="rId23"/>
    <p:sldId id="373" r:id="rId24"/>
    <p:sldId id="376" r:id="rId25"/>
    <p:sldId id="395" r:id="rId26"/>
    <p:sldId id="377" r:id="rId27"/>
    <p:sldId id="385" r:id="rId28"/>
    <p:sldId id="368" r:id="rId29"/>
    <p:sldId id="374" r:id="rId30"/>
    <p:sldId id="375" r:id="rId31"/>
    <p:sldId id="390" r:id="rId32"/>
    <p:sldId id="293" r:id="rId33"/>
    <p:sldId id="295" r:id="rId34"/>
    <p:sldId id="359" r:id="rId35"/>
    <p:sldId id="398" r:id="rId36"/>
    <p:sldId id="379" r:id="rId37"/>
    <p:sldId id="340" r:id="rId38"/>
    <p:sldId id="381" r:id="rId39"/>
    <p:sldId id="382" r:id="rId40"/>
    <p:sldId id="383" r:id="rId41"/>
    <p:sldId id="384" r:id="rId42"/>
    <p:sldId id="394" r:id="rId43"/>
    <p:sldId id="346" r:id="rId44"/>
    <p:sldId id="300" r:id="rId45"/>
  </p:sldIdLst>
  <p:sldSz cx="10693400" cy="6013450"/>
  <p:notesSz cx="9918700" cy="68199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2"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236"/>
    <a:srgbClr val="FBB900"/>
    <a:srgbClr val="00A2E0"/>
    <a:srgbClr val="00B2A9"/>
    <a:srgbClr val="00A5E1"/>
    <a:srgbClr val="088FDA"/>
    <a:srgbClr val="2DAFF7"/>
    <a:srgbClr val="7ACCFA"/>
    <a:srgbClr val="83C7F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7" autoAdjust="0"/>
    <p:restoredTop sz="96395" autoAdjust="0"/>
  </p:normalViewPr>
  <p:slideViewPr>
    <p:cSldViewPr>
      <p:cViewPr varScale="1">
        <p:scale>
          <a:sx n="120" d="100"/>
          <a:sy n="120" d="100"/>
        </p:scale>
        <p:origin x="636" y="102"/>
      </p:cViewPr>
      <p:guideLst>
        <p:guide orient="horz" pos="2902"/>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3" d="100"/>
          <a:sy n="113" d="100"/>
        </p:scale>
        <p:origin x="211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04101.2KZE0\Documents\DRHTS\A_reporting%20OUPS\Bilan%202019\Copie%20de%20Extraction%20brute%20des%20Evenements_by_GRG%202017%202018%20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04101.2KZE0\Documents\DRHTS\A_reporting%20OUPS\Bilan%202019\Copie%20de%20Extraction%20brute%20des%20Evenements_by_GRG%202017%202018%202019.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[Copie de Extraction brute des Evenements_by_GRG 2017 2018 2019.xlsx]analyse véhicule!Tableau croisé dynamique4</c:name>
    <c:fmtId val="-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fr-FR" sz="1400" b="1" i="0" u="none" strike="noStrike" baseline="0" dirty="0" smtClean="0">
                <a:effectLst/>
              </a:rPr>
              <a:t>Nombre de déclarations d’accident</a:t>
            </a:r>
            <a:br>
              <a:rPr lang="fr-FR" sz="1400" b="1" i="0" u="none" strike="noStrike" baseline="0" dirty="0" smtClean="0">
                <a:effectLst/>
              </a:rPr>
            </a:br>
            <a:r>
              <a:rPr lang="fr-FR" sz="1400" b="1" i="0" u="none" strike="noStrike" baseline="0" dirty="0" smtClean="0">
                <a:effectLst/>
              </a:rPr>
              <a:t>de </a:t>
            </a:r>
            <a:r>
              <a:rPr lang="fr-FR" sz="1400" b="1" i="0" u="sng" strike="noStrike" baseline="0" dirty="0">
                <a:effectLst/>
              </a:rPr>
              <a:t>service </a:t>
            </a:r>
            <a:r>
              <a:rPr lang="fr-FR" sz="1400" b="1" i="0" u="none" strike="noStrike" baseline="0" dirty="0" smtClean="0">
                <a:effectLst/>
              </a:rPr>
              <a:t>véhicule</a:t>
            </a:r>
            <a:endParaRPr lang="fr-FR" sz="1400" b="1" dirty="0"/>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fr-FR"/>
        </a:p>
      </c:txPr>
    </c:title>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28575" cap="rnd">
            <a:solidFill>
              <a:schemeClr val="accent1"/>
            </a:solidFill>
            <a:round/>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28575" cap="rnd">
            <a:solidFill>
              <a:schemeClr val="accent1"/>
            </a:solidFill>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28575" cap="rnd">
            <a:solidFill>
              <a:schemeClr val="accent1"/>
            </a:solidFill>
            <a:round/>
          </a:ln>
          <a:effectLst/>
        </c:spPr>
        <c:marker>
          <c:symbol val="none"/>
        </c:marker>
      </c:pivotFmt>
      <c:pivotFmt>
        <c:idx val="15"/>
        <c:spPr>
          <a:solidFill>
            <a:schemeClr val="accent1"/>
          </a:solidFill>
          <a:ln w="28575" cap="rnd">
            <a:solidFill>
              <a:schemeClr val="accent1"/>
            </a:solidFill>
            <a:round/>
          </a:ln>
          <a:effectLst/>
        </c:spPr>
        <c:marker>
          <c:symbol val="none"/>
        </c:marker>
      </c:pivotFmt>
      <c:pivotFmt>
        <c:idx val="16"/>
        <c:spPr>
          <a:solidFill>
            <a:schemeClr val="accent1"/>
          </a:solidFill>
          <a:ln w="28575" cap="rnd">
            <a:solidFill>
              <a:schemeClr val="accent1"/>
            </a:solidFill>
            <a:round/>
          </a:ln>
          <a:effectLst/>
        </c:spPr>
        <c:marker>
          <c:symbol val="none"/>
        </c:marker>
      </c:pivotFmt>
      <c:pivotFmt>
        <c:idx val="1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'analyse véhicule'!$B$5:$B$6</c:f>
              <c:strCache>
                <c:ptCount val="1"/>
                <c:pt idx="0">
                  <c:v>Avec arrêt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2.8961748633880282E-3"/>
                  <c:y val="-1.970083596045675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C5F-4D59-9C08-5C091936E8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véhicule'!$A$7:$A$11</c:f>
              <c:strCache>
                <c:ptCount val="4"/>
                <c:pt idx="0">
                  <c:v>2016</c:v>
                </c:pt>
                <c:pt idx="1">
                  <c:v>2017</c:v>
                </c:pt>
                <c:pt idx="2">
                  <c:v>2018</c:v>
                </c:pt>
                <c:pt idx="3">
                  <c:v>2019</c:v>
                </c:pt>
              </c:strCache>
            </c:strRef>
          </c:cat>
          <c:val>
            <c:numRef>
              <c:f>'analyse véhicule'!$B$7:$B$11</c:f>
              <c:numCache>
                <c:formatCode>General</c:formatCode>
                <c:ptCount val="4"/>
                <c:pt idx="0">
                  <c:v>14</c:v>
                </c:pt>
                <c:pt idx="1">
                  <c:v>18</c:v>
                </c:pt>
                <c:pt idx="2">
                  <c:v>16</c:v>
                </c:pt>
                <c:pt idx="3">
                  <c:v>16</c:v>
                </c:pt>
              </c:numCache>
            </c:numRef>
          </c:val>
          <c:smooth val="0"/>
          <c:extLst>
            <c:ext xmlns:c16="http://schemas.microsoft.com/office/drawing/2014/chart" uri="{C3380CC4-5D6E-409C-BE32-E72D297353CC}">
              <c16:uniqueId val="{00000000-5FBC-458C-8B76-A4CC427649CE}"/>
            </c:ext>
          </c:extLst>
        </c:ser>
        <c:ser>
          <c:idx val="1"/>
          <c:order val="1"/>
          <c:tx>
            <c:strRef>
              <c:f>'analyse véhicule'!$C$5:$C$6</c:f>
              <c:strCache>
                <c:ptCount val="1"/>
                <c:pt idx="0">
                  <c:v>Bénin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4.3879781420765027E-2"/>
                  <c:y val="5.046321394165204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5C5F-4D59-9C08-5C091936E816}"/>
                </c:ext>
              </c:extLst>
            </c:dLbl>
            <c:dLbl>
              <c:idx val="1"/>
              <c:layout>
                <c:manualLayout>
                  <c:x val="-2.8961748633880282E-3"/>
                  <c:y val="-6.5450766038114526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5C5F-4D59-9C08-5C091936E816}"/>
                </c:ext>
              </c:extLst>
            </c:dLbl>
            <c:dLbl>
              <c:idx val="2"/>
              <c:layout>
                <c:manualLayout>
                  <c:x val="-4.0382513661202185E-2"/>
                  <c:y val="3.292220146612478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C5F-4D59-9C08-5C091936E816}"/>
                </c:ext>
              </c:extLst>
            </c:dLbl>
            <c:dLbl>
              <c:idx val="3"/>
              <c:layout>
                <c:manualLayout>
                  <c:x val="6.0109289617486339E-4"/>
                  <c:y val="-1.970083596045675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C5F-4D59-9C08-5C091936E8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 véhicule'!$A$7:$A$11</c:f>
              <c:strCache>
                <c:ptCount val="4"/>
                <c:pt idx="0">
                  <c:v>2016</c:v>
                </c:pt>
                <c:pt idx="1">
                  <c:v>2017</c:v>
                </c:pt>
                <c:pt idx="2">
                  <c:v>2018</c:v>
                </c:pt>
                <c:pt idx="3">
                  <c:v>2019</c:v>
                </c:pt>
              </c:strCache>
            </c:strRef>
          </c:cat>
          <c:val>
            <c:numRef>
              <c:f>'analyse véhicule'!$C$7:$C$11</c:f>
              <c:numCache>
                <c:formatCode>General</c:formatCode>
                <c:ptCount val="4"/>
                <c:pt idx="0">
                  <c:v>10</c:v>
                </c:pt>
                <c:pt idx="1">
                  <c:v>13</c:v>
                </c:pt>
                <c:pt idx="2">
                  <c:v>5</c:v>
                </c:pt>
                <c:pt idx="3">
                  <c:v>5</c:v>
                </c:pt>
              </c:numCache>
            </c:numRef>
          </c:val>
          <c:smooth val="0"/>
          <c:extLst>
            <c:ext xmlns:c16="http://schemas.microsoft.com/office/drawing/2014/chart" uri="{C3380CC4-5D6E-409C-BE32-E72D297353CC}">
              <c16:uniqueId val="{00000001-5FBC-458C-8B76-A4CC427649CE}"/>
            </c:ext>
          </c:extLst>
        </c:ser>
        <c:ser>
          <c:idx val="2"/>
          <c:order val="2"/>
          <c:tx>
            <c:strRef>
              <c:f>'analyse véhicule'!$D$5:$D$6</c:f>
              <c:strCache>
                <c:ptCount val="1"/>
                <c:pt idx="0">
                  <c:v>Sans arrêt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véhicule'!$A$7:$A$11</c:f>
              <c:strCache>
                <c:ptCount val="4"/>
                <c:pt idx="0">
                  <c:v>2016</c:v>
                </c:pt>
                <c:pt idx="1">
                  <c:v>2017</c:v>
                </c:pt>
                <c:pt idx="2">
                  <c:v>2018</c:v>
                </c:pt>
                <c:pt idx="3">
                  <c:v>2019</c:v>
                </c:pt>
              </c:strCache>
            </c:strRef>
          </c:cat>
          <c:val>
            <c:numRef>
              <c:f>'analyse véhicule'!$D$7:$D$11</c:f>
              <c:numCache>
                <c:formatCode>General</c:formatCode>
                <c:ptCount val="4"/>
                <c:pt idx="0">
                  <c:v>26</c:v>
                </c:pt>
                <c:pt idx="1">
                  <c:v>22</c:v>
                </c:pt>
                <c:pt idx="2">
                  <c:v>31</c:v>
                </c:pt>
                <c:pt idx="3">
                  <c:v>30</c:v>
                </c:pt>
              </c:numCache>
            </c:numRef>
          </c:val>
          <c:smooth val="0"/>
          <c:extLst>
            <c:ext xmlns:c16="http://schemas.microsoft.com/office/drawing/2014/chart" uri="{C3380CC4-5D6E-409C-BE32-E72D297353CC}">
              <c16:uniqueId val="{00000002-5FBC-458C-8B76-A4CC427649CE}"/>
            </c:ext>
          </c:extLst>
        </c:ser>
        <c:ser>
          <c:idx val="3"/>
          <c:order val="3"/>
          <c:tx>
            <c:strRef>
              <c:f>'analyse véhicule'!$E$5:$E$6</c:f>
              <c:strCache>
                <c:ptCount val="1"/>
                <c:pt idx="0">
                  <c:v>Sans arrêt sans soin externe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
              <c:layout>
                <c:manualLayout>
                  <c:x val="-3.2185792349726773E-2"/>
                  <c:y val="5.046321394165180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C5F-4D59-9C08-5C091936E816}"/>
                </c:ext>
              </c:extLst>
            </c:dLbl>
            <c:dLbl>
              <c:idx val="2"/>
              <c:layout>
                <c:manualLayout>
                  <c:x val="-1.6557377049180328E-2"/>
                  <c:y val="-2.408608907933855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C5F-4D59-9C08-5C091936E816}"/>
                </c:ext>
              </c:extLst>
            </c:dLbl>
            <c:dLbl>
              <c:idx val="3"/>
              <c:layout>
                <c:manualLayout>
                  <c:x val="6.0109289617486339E-4"/>
                  <c:y val="1.538118899059744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5C5F-4D59-9C08-5C091936E8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véhicule'!$A$7:$A$11</c:f>
              <c:strCache>
                <c:ptCount val="4"/>
                <c:pt idx="0">
                  <c:v>2016</c:v>
                </c:pt>
                <c:pt idx="1">
                  <c:v>2017</c:v>
                </c:pt>
                <c:pt idx="2">
                  <c:v>2018</c:v>
                </c:pt>
                <c:pt idx="3">
                  <c:v>2019</c:v>
                </c:pt>
              </c:strCache>
            </c:strRef>
          </c:cat>
          <c:val>
            <c:numRef>
              <c:f>'analyse véhicule'!$E$7:$E$11</c:f>
              <c:numCache>
                <c:formatCode>General</c:formatCode>
                <c:ptCount val="4"/>
                <c:pt idx="0">
                  <c:v>14</c:v>
                </c:pt>
                <c:pt idx="1">
                  <c:v>8</c:v>
                </c:pt>
                <c:pt idx="2">
                  <c:v>10</c:v>
                </c:pt>
                <c:pt idx="3">
                  <c:v>2</c:v>
                </c:pt>
              </c:numCache>
            </c:numRef>
          </c:val>
          <c:smooth val="0"/>
          <c:extLst>
            <c:ext xmlns:c16="http://schemas.microsoft.com/office/drawing/2014/chart" uri="{C3380CC4-5D6E-409C-BE32-E72D297353CC}">
              <c16:uniqueId val="{00000003-5FBC-458C-8B76-A4CC427649CE}"/>
            </c:ext>
          </c:extLst>
        </c:ser>
        <c:dLbls>
          <c:showLegendKey val="0"/>
          <c:showVal val="0"/>
          <c:showCatName val="0"/>
          <c:showSerName val="0"/>
          <c:showPercent val="0"/>
          <c:showBubbleSize val="0"/>
        </c:dLbls>
        <c:marker val="1"/>
        <c:smooth val="0"/>
        <c:axId val="485704888"/>
        <c:axId val="485704496"/>
      </c:lineChart>
      <c:catAx>
        <c:axId val="485704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85704496"/>
        <c:crosses val="autoZero"/>
        <c:auto val="1"/>
        <c:lblAlgn val="ctr"/>
        <c:lblOffset val="100"/>
        <c:noMultiLvlLbl val="0"/>
      </c:catAx>
      <c:valAx>
        <c:axId val="485704496"/>
        <c:scaling>
          <c:orientation val="minMax"/>
          <c:max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85704888"/>
        <c:crosses val="autoZero"/>
        <c:crossBetween val="between"/>
        <c:majorUnit val="10"/>
        <c:min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solidFill>
        <a:schemeClr val="bg1">
          <a:lumMod val="85000"/>
        </a:schemeClr>
      </a:solidFill>
    </a:ln>
    <a:effectLst/>
  </c:spPr>
  <c:txPr>
    <a:bodyPr/>
    <a:lstStyle/>
    <a:p>
      <a:pPr>
        <a:defRPr/>
      </a:pPr>
      <a:endParaRPr lang="fr-F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[Copie de Extraction brute des Evenements_by_GRG 2017 2018 2019.xlsx]analyse véhicule!Tableau croisé dynamique6</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1" i="0" baseline="0" dirty="0" smtClean="0">
                <a:effectLst/>
              </a:rPr>
              <a:t>Nombre de déclarations d’accident </a:t>
            </a:r>
            <a:r>
              <a:rPr lang="fr-FR" sz="1400" b="1" i="0" baseline="0" dirty="0">
                <a:effectLst/>
              </a:rPr>
              <a:t>de </a:t>
            </a:r>
            <a:r>
              <a:rPr lang="fr-FR" sz="1400" b="1" i="0" u="sng" baseline="0" dirty="0">
                <a:effectLst/>
              </a:rPr>
              <a:t>trajet</a:t>
            </a:r>
            <a:r>
              <a:rPr lang="fr-FR" sz="1400" b="1" i="0" baseline="0" dirty="0">
                <a:effectLst/>
              </a:rPr>
              <a:t> </a:t>
            </a:r>
            <a:r>
              <a:rPr lang="fr-FR" sz="1400" b="1" i="0" baseline="0" dirty="0" smtClean="0">
                <a:effectLst/>
              </a:rPr>
              <a:t>véhicule</a:t>
            </a:r>
            <a:endParaRPr lang="fr-FR" sz="1400" b="1" dirty="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ivotFmts>
      <c:pivotFmt>
        <c:idx val="0"/>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28575" cap="rnd">
            <a:solidFill>
              <a:schemeClr val="accent3"/>
            </a:solidFill>
            <a:round/>
          </a:ln>
          <a:effectLst/>
        </c:spPr>
        <c:marker>
          <c:symbol val="none"/>
        </c:marker>
        <c:dLbl>
          <c:idx val="0"/>
          <c:layout>
            <c:manualLayout>
              <c:x val="-2.04780530204259E-2"/>
              <c:y val="-2.352362204724409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layout>
            <c:manualLayout>
              <c:x val="-4.3563667970447632E-2"/>
              <c:y val="1.995463882232112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layout>
            <c:manualLayout>
              <c:x val="-2.6179921773142177E-2"/>
              <c:y val="-8.511782494579495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3"/>
            </a:solidFill>
            <a:round/>
          </a:ln>
          <a:effectLst/>
        </c:spPr>
        <c:marker>
          <c:symbol val="none"/>
        </c:marker>
        <c:dLbl>
          <c:idx val="0"/>
          <c:layout>
            <c:manualLayout>
              <c:x val="-1.0047805302042591E-2"/>
              <c:y val="-3.0769998858838299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3"/>
            </a:solidFill>
            <a:round/>
          </a:ln>
          <a:effectLst/>
        </c:spPr>
        <c:marker>
          <c:symbol val="none"/>
        </c:marker>
        <c:dLbl>
          <c:idx val="0"/>
          <c:layout>
            <c:manualLayout>
              <c:x val="-2.9169926119078787E-2"/>
              <c:y val="-1.627724523564989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5"/>
            </a:solidFill>
            <a:round/>
          </a:ln>
          <a:effectLst/>
        </c:spPr>
        <c:marker>
          <c:symbol val="none"/>
        </c:marker>
        <c:dLbl>
          <c:idx val="0"/>
          <c:layout>
            <c:manualLayout>
              <c:x val="-1.1786179921773141E-2"/>
              <c:y val="-1.7844916124616186E-3"/>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3"/>
            </a:solidFill>
            <a:round/>
          </a:ln>
          <a:effectLst/>
        </c:spPr>
        <c:marker>
          <c:symbol val="none"/>
        </c:marker>
        <c:dLbl>
          <c:idx val="0"/>
          <c:layout>
            <c:manualLayout>
              <c:x val="-1.0047805302042591E-2"/>
              <c:y val="-3.0769998858838299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3"/>
            </a:solidFill>
            <a:round/>
          </a:ln>
          <a:effectLst/>
        </c:spPr>
        <c:marker>
          <c:symbol val="none"/>
        </c:marker>
        <c:dLbl>
          <c:idx val="0"/>
          <c:layout>
            <c:manualLayout>
              <c:x val="-2.04780530204259E-2"/>
              <c:y val="-2.352362204724409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3"/>
            </a:solidFill>
            <a:round/>
          </a:ln>
          <a:effectLst/>
        </c:spPr>
        <c:marker>
          <c:symbol val="none"/>
        </c:marker>
        <c:dLbl>
          <c:idx val="0"/>
          <c:layout>
            <c:manualLayout>
              <c:x val="-2.9169926119078787E-2"/>
              <c:y val="-1.627724523564989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5"/>
            </a:solidFill>
            <a:round/>
          </a:ln>
          <a:effectLst/>
        </c:spPr>
        <c:marker>
          <c:symbol val="none"/>
        </c:marker>
        <c:dLbl>
          <c:idx val="0"/>
          <c:layout>
            <c:manualLayout>
              <c:x val="-4.3563667970447632E-2"/>
              <c:y val="1.995463882232112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5"/>
            </a:solidFill>
            <a:round/>
          </a:ln>
          <a:effectLst/>
        </c:spPr>
        <c:marker>
          <c:symbol val="none"/>
        </c:marker>
        <c:dLbl>
          <c:idx val="0"/>
          <c:layout>
            <c:manualLayout>
              <c:x val="-2.6179921773142177E-2"/>
              <c:y val="-8.511782494579495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5"/>
            </a:solidFill>
            <a:round/>
          </a:ln>
          <a:effectLst/>
        </c:spPr>
        <c:marker>
          <c:symbol val="none"/>
        </c:marker>
        <c:dLbl>
          <c:idx val="0"/>
          <c:layout>
            <c:manualLayout>
              <c:x val="-1.1786179921773141E-2"/>
              <c:y val="-1.7844916124616186E-3"/>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3"/>
            </a:solidFill>
            <a:round/>
          </a:ln>
          <a:effectLst/>
        </c:spPr>
        <c:marker>
          <c:symbol val="none"/>
        </c:marker>
        <c:dLbl>
          <c:idx val="0"/>
          <c:layout>
            <c:manualLayout>
              <c:x val="-1.0047805302042591E-2"/>
              <c:y val="-3.0769998858838299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3"/>
            </a:solidFill>
            <a:round/>
          </a:ln>
          <a:effectLst/>
        </c:spPr>
        <c:marker>
          <c:symbol val="none"/>
        </c:marker>
        <c:dLbl>
          <c:idx val="0"/>
          <c:layout>
            <c:manualLayout>
              <c:x val="-2.04780530204259E-2"/>
              <c:y val="-2.352362204724409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3"/>
            </a:solidFill>
            <a:round/>
          </a:ln>
          <a:effectLst/>
        </c:spPr>
        <c:marker>
          <c:symbol val="none"/>
        </c:marker>
        <c:dLbl>
          <c:idx val="0"/>
          <c:layout>
            <c:manualLayout>
              <c:x val="-2.9169926119078787E-2"/>
              <c:y val="-1.627724523564989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5"/>
            </a:solidFill>
            <a:round/>
          </a:ln>
          <a:effectLst/>
        </c:spPr>
        <c:marker>
          <c:symbol val="none"/>
        </c:marker>
        <c:dLbl>
          <c:idx val="0"/>
          <c:layout>
            <c:manualLayout>
              <c:x val="-4.3563667970447632E-2"/>
              <c:y val="1.9954638822321125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5"/>
            </a:solidFill>
            <a:round/>
          </a:ln>
          <a:effectLst/>
        </c:spPr>
        <c:marker>
          <c:symbol val="none"/>
        </c:marker>
        <c:dLbl>
          <c:idx val="0"/>
          <c:layout>
            <c:manualLayout>
              <c:x val="-2.6179921773142177E-2"/>
              <c:y val="-8.5117824945794951E-2"/>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5"/>
            </a:solidFill>
            <a:round/>
          </a:ln>
          <a:effectLst/>
        </c:spPr>
        <c:marker>
          <c:symbol val="none"/>
        </c:marker>
        <c:dLbl>
          <c:idx val="0"/>
          <c:layout>
            <c:manualLayout>
              <c:x val="-1.1786179921773141E-2"/>
              <c:y val="-1.7844916124616186E-3"/>
            </c:manualLayout>
          </c:layout>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2296084166936895E-2"/>
          <c:y val="0.23763149688095839"/>
          <c:w val="0.87211724394599899"/>
          <c:h val="0.44515974403932035"/>
        </c:manualLayout>
      </c:layout>
      <c:lineChart>
        <c:grouping val="standard"/>
        <c:varyColors val="0"/>
        <c:ser>
          <c:idx val="0"/>
          <c:order val="0"/>
          <c:tx>
            <c:strRef>
              <c:f>'analyse véhicule'!$B$31:$B$32</c:f>
              <c:strCache>
                <c:ptCount val="1"/>
                <c:pt idx="0">
                  <c:v>Avec arrêt</c:v>
                </c:pt>
              </c:strCache>
            </c:strRef>
          </c:tx>
          <c:spPr>
            <a:ln w="28575" cap="rnd">
              <a:solidFill>
                <a:schemeClr val="accent1"/>
              </a:solidFill>
              <a:round/>
            </a:ln>
            <a:effectLst/>
          </c:spPr>
          <c:marker>
            <c:symbol val="none"/>
          </c:marker>
          <c:dLbls>
            <c:dLbl>
              <c:idx val="2"/>
              <c:layout>
                <c:manualLayout>
                  <c:x val="-5.2862383512238938E-2"/>
                  <c:y val="-2.847595369665921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75F7-4869-9D56-D3D8520901BE}"/>
                </c:ext>
              </c:extLst>
            </c:dLbl>
            <c:dLbl>
              <c:idx val="3"/>
              <c:layout>
                <c:manualLayout>
                  <c:x val="-1.9605021057782616E-2"/>
                  <c:y val="-2.408999029907784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75F7-4869-9D56-D3D8520901BE}"/>
                </c:ext>
              </c:extLst>
            </c:dLbl>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véhicule'!$A$33:$A$37</c:f>
              <c:strCache>
                <c:ptCount val="4"/>
                <c:pt idx="0">
                  <c:v>2016</c:v>
                </c:pt>
                <c:pt idx="1">
                  <c:v>2017</c:v>
                </c:pt>
                <c:pt idx="2">
                  <c:v>2018</c:v>
                </c:pt>
                <c:pt idx="3">
                  <c:v>2019</c:v>
                </c:pt>
              </c:strCache>
            </c:strRef>
          </c:cat>
          <c:val>
            <c:numRef>
              <c:f>'analyse véhicule'!$B$33:$B$37</c:f>
              <c:numCache>
                <c:formatCode>General</c:formatCode>
                <c:ptCount val="4"/>
                <c:pt idx="0">
                  <c:v>81</c:v>
                </c:pt>
                <c:pt idx="1">
                  <c:v>94</c:v>
                </c:pt>
                <c:pt idx="2">
                  <c:v>112</c:v>
                </c:pt>
                <c:pt idx="3">
                  <c:v>99</c:v>
                </c:pt>
              </c:numCache>
            </c:numRef>
          </c:val>
          <c:smooth val="0"/>
          <c:extLst>
            <c:ext xmlns:c16="http://schemas.microsoft.com/office/drawing/2014/chart" uri="{C3380CC4-5D6E-409C-BE32-E72D297353CC}">
              <c16:uniqueId val="{00000000-8ADD-40C8-BFF2-E7381164F3ED}"/>
            </c:ext>
          </c:extLst>
        </c:ser>
        <c:ser>
          <c:idx val="1"/>
          <c:order val="1"/>
          <c:tx>
            <c:strRef>
              <c:f>'analyse véhicule'!$C$31:$C$32</c:f>
              <c:strCache>
                <c:ptCount val="1"/>
                <c:pt idx="0">
                  <c:v>Bénin</c:v>
                </c:pt>
              </c:strCache>
            </c:strRef>
          </c:tx>
          <c:spPr>
            <a:ln w="28575" cap="rnd">
              <a:solidFill>
                <a:schemeClr val="accent2"/>
              </a:solidFill>
              <a:round/>
            </a:ln>
            <a:effectLst/>
          </c:spPr>
          <c:marker>
            <c:symbol val="none"/>
          </c:marker>
          <c:dLbls>
            <c:dLbl>
              <c:idx val="0"/>
              <c:layout>
                <c:manualLayout>
                  <c:x val="-4.2251084985914379E-2"/>
                  <c:y val="2.854157047189849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75F7-4869-9D56-D3D8520901BE}"/>
                </c:ext>
              </c:extLst>
            </c:dLbl>
            <c:dLbl>
              <c:idx val="2"/>
              <c:layout>
                <c:manualLayout>
                  <c:x val="-5.1956540955113664E-2"/>
                  <c:y val="-2.1601733111709796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75F7-4869-9D56-D3D8520901BE}"/>
                </c:ext>
              </c:extLst>
            </c:dLbl>
            <c:dLbl>
              <c:idx val="3"/>
              <c:layout>
                <c:manualLayout>
                  <c:x val="-3.5780781006448263E-2"/>
                  <c:y val="-3.28619170942406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75F7-4869-9D56-D3D8520901BE}"/>
                </c:ext>
              </c:extLst>
            </c:dLbl>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véhicule'!$A$33:$A$37</c:f>
              <c:strCache>
                <c:ptCount val="4"/>
                <c:pt idx="0">
                  <c:v>2016</c:v>
                </c:pt>
                <c:pt idx="1">
                  <c:v>2017</c:v>
                </c:pt>
                <c:pt idx="2">
                  <c:v>2018</c:v>
                </c:pt>
                <c:pt idx="3">
                  <c:v>2019</c:v>
                </c:pt>
              </c:strCache>
            </c:strRef>
          </c:cat>
          <c:val>
            <c:numRef>
              <c:f>'analyse véhicule'!$C$33:$C$37</c:f>
              <c:numCache>
                <c:formatCode>General</c:formatCode>
                <c:ptCount val="4"/>
                <c:pt idx="0">
                  <c:v>14</c:v>
                </c:pt>
                <c:pt idx="1">
                  <c:v>11</c:v>
                </c:pt>
                <c:pt idx="2">
                  <c:v>13</c:v>
                </c:pt>
                <c:pt idx="3">
                  <c:v>18</c:v>
                </c:pt>
              </c:numCache>
            </c:numRef>
          </c:val>
          <c:smooth val="0"/>
          <c:extLst>
            <c:ext xmlns:c16="http://schemas.microsoft.com/office/drawing/2014/chart" uri="{C3380CC4-5D6E-409C-BE32-E72D297353CC}">
              <c16:uniqueId val="{00000001-8ADD-40C8-BFF2-E7381164F3ED}"/>
            </c:ext>
          </c:extLst>
        </c:ser>
        <c:ser>
          <c:idx val="2"/>
          <c:order val="2"/>
          <c:tx>
            <c:strRef>
              <c:f>'analyse véhicule'!$D$31:$D$32</c:f>
              <c:strCache>
                <c:ptCount val="1"/>
                <c:pt idx="0">
                  <c:v>Mortel</c:v>
                </c:pt>
              </c:strCache>
            </c:strRef>
          </c:tx>
          <c:spPr>
            <a:ln w="28575" cap="rnd">
              <a:solidFill>
                <a:schemeClr val="accent3"/>
              </a:solidFill>
              <a:round/>
            </a:ln>
            <a:effectLst/>
          </c:spPr>
          <c:marker>
            <c:symbol val="none"/>
          </c:marker>
          <c:dLbls>
            <c:dLbl>
              <c:idx val="1"/>
              <c:layout>
                <c:manualLayout>
                  <c:x val="-1.0047805302042591E-2"/>
                  <c:y val="-3.0769998858838299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8ADD-40C8-BFF2-E7381164F3ED}"/>
                </c:ext>
              </c:extLst>
            </c:dLbl>
            <c:dLbl>
              <c:idx val="2"/>
              <c:layout>
                <c:manualLayout>
                  <c:x val="-2.04780530204259E-2"/>
                  <c:y val="-2.352362204724409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ADD-40C8-BFF2-E7381164F3ED}"/>
                </c:ext>
              </c:extLst>
            </c:dLbl>
            <c:dLbl>
              <c:idx val="3"/>
              <c:layout>
                <c:manualLayout>
                  <c:x val="-2.9169926119078787E-2"/>
                  <c:y val="-1.627724523564989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8ADD-40C8-BFF2-E7381164F3ED}"/>
                </c:ext>
              </c:extLst>
            </c:dLbl>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 véhicule'!$A$33:$A$37</c:f>
              <c:strCache>
                <c:ptCount val="4"/>
                <c:pt idx="0">
                  <c:v>2016</c:v>
                </c:pt>
                <c:pt idx="1">
                  <c:v>2017</c:v>
                </c:pt>
                <c:pt idx="2">
                  <c:v>2018</c:v>
                </c:pt>
                <c:pt idx="3">
                  <c:v>2019</c:v>
                </c:pt>
              </c:strCache>
            </c:strRef>
          </c:cat>
          <c:val>
            <c:numRef>
              <c:f>'analyse véhicule'!$D$33:$D$37</c:f>
              <c:numCache>
                <c:formatCode>General</c:formatCode>
                <c:ptCount val="4"/>
                <c:pt idx="1">
                  <c:v>1</c:v>
                </c:pt>
                <c:pt idx="2">
                  <c:v>1</c:v>
                </c:pt>
                <c:pt idx="3">
                  <c:v>1</c:v>
                </c:pt>
              </c:numCache>
            </c:numRef>
          </c:val>
          <c:smooth val="0"/>
          <c:extLst>
            <c:ext xmlns:c16="http://schemas.microsoft.com/office/drawing/2014/chart" uri="{C3380CC4-5D6E-409C-BE32-E72D297353CC}">
              <c16:uniqueId val="{00000005-8ADD-40C8-BFF2-E7381164F3ED}"/>
            </c:ext>
          </c:extLst>
        </c:ser>
        <c:ser>
          <c:idx val="3"/>
          <c:order val="3"/>
          <c:tx>
            <c:strRef>
              <c:f>'analyse véhicule'!$E$31:$E$32</c:f>
              <c:strCache>
                <c:ptCount val="1"/>
                <c:pt idx="0">
                  <c:v>Sans arrêt</c:v>
                </c:pt>
              </c:strCache>
            </c:strRef>
          </c:tx>
          <c:spPr>
            <a:ln w="28575" cap="rnd">
              <a:solidFill>
                <a:schemeClr val="accent4"/>
              </a:solidFill>
              <a:round/>
            </a:ln>
            <a:effectLst/>
          </c:spPr>
          <c:marker>
            <c:symbol val="none"/>
          </c:marker>
          <c:dLbls>
            <c:dLbl>
              <c:idx val="0"/>
              <c:layout>
                <c:manualLayout>
                  <c:x val="-6.1661996924312984E-2"/>
                  <c:y val="1.538368027915440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5F7-4869-9D56-D3D8520901BE}"/>
                </c:ext>
              </c:extLst>
            </c:dLbl>
            <c:dLbl>
              <c:idx val="2"/>
              <c:layout>
                <c:manualLayout>
                  <c:x val="-3.5780781006448145E-2"/>
                  <c:y val="-2.40899902990778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75F7-4869-9D56-D3D8520901BE}"/>
                </c:ext>
              </c:extLst>
            </c:dLbl>
            <c:dLbl>
              <c:idx val="3"/>
              <c:layout>
                <c:manualLayout>
                  <c:x val="-1.9605021057782616E-2"/>
                  <c:y val="-6.5461367087523451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75F7-4869-9D56-D3D8520901BE}"/>
                </c:ext>
              </c:extLst>
            </c:dLbl>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véhicule'!$A$33:$A$37</c:f>
              <c:strCache>
                <c:ptCount val="4"/>
                <c:pt idx="0">
                  <c:v>2016</c:v>
                </c:pt>
                <c:pt idx="1">
                  <c:v>2017</c:v>
                </c:pt>
                <c:pt idx="2">
                  <c:v>2018</c:v>
                </c:pt>
                <c:pt idx="3">
                  <c:v>2019</c:v>
                </c:pt>
              </c:strCache>
            </c:strRef>
          </c:cat>
          <c:val>
            <c:numRef>
              <c:f>'analyse véhicule'!$E$33:$E$37</c:f>
              <c:numCache>
                <c:formatCode>General</c:formatCode>
                <c:ptCount val="4"/>
                <c:pt idx="0">
                  <c:v>31</c:v>
                </c:pt>
                <c:pt idx="1">
                  <c:v>43</c:v>
                </c:pt>
                <c:pt idx="2">
                  <c:v>55</c:v>
                </c:pt>
                <c:pt idx="3">
                  <c:v>48</c:v>
                </c:pt>
              </c:numCache>
            </c:numRef>
          </c:val>
          <c:smooth val="0"/>
          <c:extLst>
            <c:ext xmlns:c16="http://schemas.microsoft.com/office/drawing/2014/chart" uri="{C3380CC4-5D6E-409C-BE32-E72D297353CC}">
              <c16:uniqueId val="{00000006-8ADD-40C8-BFF2-E7381164F3ED}"/>
            </c:ext>
          </c:extLst>
        </c:ser>
        <c:ser>
          <c:idx val="4"/>
          <c:order val="4"/>
          <c:tx>
            <c:strRef>
              <c:f>'analyse véhicule'!$F$31:$F$32</c:f>
              <c:strCache>
                <c:ptCount val="1"/>
                <c:pt idx="0">
                  <c:v>Sans arrêt
sans soin externe</c:v>
                </c:pt>
              </c:strCache>
            </c:strRef>
          </c:tx>
          <c:spPr>
            <a:ln w="28575" cap="rnd">
              <a:solidFill>
                <a:schemeClr val="accent5"/>
              </a:solidFill>
              <a:round/>
            </a:ln>
            <a:effectLst/>
          </c:spPr>
          <c:marker>
            <c:symbol val="none"/>
          </c:marker>
          <c:dPt>
            <c:idx val="0"/>
            <c:marker>
              <c:symbol val="none"/>
            </c:marker>
            <c:bubble3D val="0"/>
            <c:spPr>
              <a:ln w="28575" cap="rnd">
                <a:solidFill>
                  <a:schemeClr val="accent5"/>
                </a:solidFill>
                <a:round/>
              </a:ln>
              <a:effectLst/>
            </c:spPr>
            <c:extLst>
              <c:ext xmlns:c16="http://schemas.microsoft.com/office/drawing/2014/chart" uri="{C3380CC4-5D6E-409C-BE32-E72D297353CC}">
                <c16:uniqueId val="{00000008-8ADD-40C8-BFF2-E7381164F3ED}"/>
              </c:ext>
            </c:extLst>
          </c:dPt>
          <c:dPt>
            <c:idx val="2"/>
            <c:marker>
              <c:symbol val="none"/>
            </c:marker>
            <c:bubble3D val="0"/>
            <c:spPr>
              <a:ln w="28575" cap="rnd">
                <a:solidFill>
                  <a:schemeClr val="accent5"/>
                </a:solidFill>
                <a:round/>
              </a:ln>
              <a:effectLst/>
            </c:spPr>
            <c:extLst>
              <c:ext xmlns:c16="http://schemas.microsoft.com/office/drawing/2014/chart" uri="{C3380CC4-5D6E-409C-BE32-E72D297353CC}">
                <c16:uniqueId val="{0000000A-8ADD-40C8-BFF2-E7381164F3ED}"/>
              </c:ext>
            </c:extLst>
          </c:dPt>
          <c:dLbls>
            <c:dLbl>
              <c:idx val="0"/>
              <c:layout>
                <c:manualLayout>
                  <c:x val="-6.2974653475737788E-2"/>
                  <c:y val="-3.267680871777568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8ADD-40C8-BFF2-E7381164F3ED}"/>
                </c:ext>
              </c:extLst>
            </c:dLbl>
            <c:dLbl>
              <c:idx val="2"/>
              <c:layout>
                <c:manualLayout>
                  <c:x val="-3.2650325667721476E-2"/>
                  <c:y val="-3.687213811571414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8ADD-40C8-BFF2-E7381164F3ED}"/>
                </c:ext>
              </c:extLst>
            </c:dLbl>
            <c:dLbl>
              <c:idx val="3"/>
              <c:layout>
                <c:manualLayout>
                  <c:x val="-1.8256446677180606E-2"/>
                  <c:y val="-1.4942321127807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8ADD-40C8-BFF2-E7381164F3ED}"/>
                </c:ext>
              </c:extLst>
            </c:dLbl>
            <c:spPr>
              <a:noFill/>
              <a:ln w="25400" cap="flat" cmpd="sng" algn="ctr">
                <a:noFill/>
                <a:prstDash val="soli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'analyse véhicule'!$A$33:$A$37</c:f>
              <c:strCache>
                <c:ptCount val="4"/>
                <c:pt idx="0">
                  <c:v>2016</c:v>
                </c:pt>
                <c:pt idx="1">
                  <c:v>2017</c:v>
                </c:pt>
                <c:pt idx="2">
                  <c:v>2018</c:v>
                </c:pt>
                <c:pt idx="3">
                  <c:v>2019</c:v>
                </c:pt>
              </c:strCache>
            </c:strRef>
          </c:cat>
          <c:val>
            <c:numRef>
              <c:f>'analyse véhicule'!$F$33:$F$37</c:f>
              <c:numCache>
                <c:formatCode>General</c:formatCode>
                <c:ptCount val="4"/>
                <c:pt idx="0">
                  <c:v>33</c:v>
                </c:pt>
                <c:pt idx="1">
                  <c:v>21</c:v>
                </c:pt>
                <c:pt idx="2">
                  <c:v>17</c:v>
                </c:pt>
                <c:pt idx="3">
                  <c:v>9</c:v>
                </c:pt>
              </c:numCache>
            </c:numRef>
          </c:val>
          <c:smooth val="0"/>
          <c:extLst>
            <c:ext xmlns:c16="http://schemas.microsoft.com/office/drawing/2014/chart" uri="{C3380CC4-5D6E-409C-BE32-E72D297353CC}">
              <c16:uniqueId val="{0000000C-8ADD-40C8-BFF2-E7381164F3ED}"/>
            </c:ext>
          </c:extLst>
        </c:ser>
        <c:dLbls>
          <c:showLegendKey val="0"/>
          <c:showVal val="0"/>
          <c:showCatName val="0"/>
          <c:showSerName val="0"/>
          <c:showPercent val="0"/>
          <c:showBubbleSize val="0"/>
        </c:dLbls>
        <c:smooth val="0"/>
        <c:axId val="485706064"/>
        <c:axId val="485705280"/>
      </c:lineChart>
      <c:catAx>
        <c:axId val="48570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85705280"/>
        <c:crosses val="autoZero"/>
        <c:auto val="1"/>
        <c:lblAlgn val="ctr"/>
        <c:lblOffset val="100"/>
        <c:noMultiLvlLbl val="0"/>
      </c:catAx>
      <c:valAx>
        <c:axId val="485705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857060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solidFill>
        <a:schemeClr val="bg1">
          <a:lumMod val="85000"/>
        </a:schemeClr>
      </a:solidFill>
    </a:ln>
    <a:effectLst/>
  </c:spPr>
  <c:txPr>
    <a:bodyPr/>
    <a:lstStyle/>
    <a:p>
      <a:pPr>
        <a:defRPr/>
      </a:pPr>
      <a:endParaRPr lang="fr-F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5A70328-FC30-F348-A541-A64AC37025D5}"/>
              </a:ext>
            </a:extLst>
          </p:cNvPr>
          <p:cNvSpPr>
            <a:spLocks noGrp="1"/>
          </p:cNvSpPr>
          <p:nvPr>
            <p:ph type="hdr" sz="quarter"/>
          </p:nvPr>
        </p:nvSpPr>
        <p:spPr>
          <a:xfrm>
            <a:off x="0" y="1"/>
            <a:ext cx="4298202" cy="34207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A6A81FE-C7D2-9842-B1E7-D97F23D31093}"/>
              </a:ext>
            </a:extLst>
          </p:cNvPr>
          <p:cNvSpPr>
            <a:spLocks noGrp="1"/>
          </p:cNvSpPr>
          <p:nvPr>
            <p:ph type="dt" sz="quarter" idx="1"/>
          </p:nvPr>
        </p:nvSpPr>
        <p:spPr>
          <a:xfrm>
            <a:off x="5619026" y="1"/>
            <a:ext cx="4296729" cy="342075"/>
          </a:xfrm>
          <a:prstGeom prst="rect">
            <a:avLst/>
          </a:prstGeom>
        </p:spPr>
        <p:txBody>
          <a:bodyPr vert="horz" lIns="91440" tIns="45720" rIns="91440" bIns="45720" rtlCol="0"/>
          <a:lstStyle>
            <a:lvl1pPr algn="r">
              <a:defRPr sz="1200"/>
            </a:lvl1pPr>
          </a:lstStyle>
          <a:p>
            <a:endParaRPr lang="fr-FR" dirty="0"/>
          </a:p>
        </p:txBody>
      </p:sp>
      <p:sp>
        <p:nvSpPr>
          <p:cNvPr id="4" name="Espace réservé du pied de page 3">
            <a:extLst>
              <a:ext uri="{FF2B5EF4-FFF2-40B4-BE49-F238E27FC236}">
                <a16:creationId xmlns:a16="http://schemas.microsoft.com/office/drawing/2014/main" id="{CF94ABEF-94AE-1145-9402-2D1846CB2080}"/>
              </a:ext>
            </a:extLst>
          </p:cNvPr>
          <p:cNvSpPr>
            <a:spLocks noGrp="1"/>
          </p:cNvSpPr>
          <p:nvPr>
            <p:ph type="ftr" sz="quarter" idx="2"/>
          </p:nvPr>
        </p:nvSpPr>
        <p:spPr>
          <a:xfrm>
            <a:off x="0" y="6477825"/>
            <a:ext cx="4298202" cy="342075"/>
          </a:xfrm>
          <a:prstGeom prst="rect">
            <a:avLst/>
          </a:prstGeom>
        </p:spPr>
        <p:txBody>
          <a:bodyPr vert="horz" lIns="91440" tIns="45720" rIns="91440" bIns="45720" rtlCol="0" anchor="b"/>
          <a:lstStyle>
            <a:lvl1pPr algn="l">
              <a:defRPr sz="1200"/>
            </a:lvl1pPr>
          </a:lstStyle>
          <a:p>
            <a:r>
              <a:rPr lang="fr-FR" dirty="0" smtClean="0"/>
              <a:t>Boîte à outils n° 2</a:t>
            </a:r>
            <a:endParaRPr lang="fr-FR" dirty="0"/>
          </a:p>
        </p:txBody>
      </p:sp>
      <p:sp>
        <p:nvSpPr>
          <p:cNvPr id="5" name="Espace réservé du numéro de diapositive 4">
            <a:extLst>
              <a:ext uri="{FF2B5EF4-FFF2-40B4-BE49-F238E27FC236}">
                <a16:creationId xmlns:a16="http://schemas.microsoft.com/office/drawing/2014/main" id="{1C8A5980-01E3-6B49-8996-9ACAFAA479CF}"/>
              </a:ext>
            </a:extLst>
          </p:cNvPr>
          <p:cNvSpPr>
            <a:spLocks noGrp="1"/>
          </p:cNvSpPr>
          <p:nvPr>
            <p:ph type="sldNum" sz="quarter" idx="3"/>
          </p:nvPr>
        </p:nvSpPr>
        <p:spPr>
          <a:xfrm>
            <a:off x="5619026" y="6477825"/>
            <a:ext cx="4296729" cy="342075"/>
          </a:xfrm>
          <a:prstGeom prst="rect">
            <a:avLst/>
          </a:prstGeom>
        </p:spPr>
        <p:txBody>
          <a:bodyPr vert="horz" lIns="91440" tIns="45720" rIns="91440" bIns="45720" rtlCol="0" anchor="b"/>
          <a:lstStyle>
            <a:lvl1pPr algn="r">
              <a:defRPr sz="1200"/>
            </a:lvl1pPr>
          </a:lstStyle>
          <a:p>
            <a:fld id="{7FFDD7AB-1F35-CD42-BD66-03273B68F527}" type="slidenum">
              <a:rPr lang="fr-FR" smtClean="0"/>
              <a:t>‹N°›</a:t>
            </a:fld>
            <a:endParaRPr lang="fr-FR"/>
          </a:p>
        </p:txBody>
      </p:sp>
    </p:spTree>
    <p:extLst>
      <p:ext uri="{BB962C8B-B14F-4D97-AF65-F5344CB8AC3E}">
        <p14:creationId xmlns:p14="http://schemas.microsoft.com/office/powerpoint/2010/main" val="29844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18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69355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5333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pPr>
              <a:buFont typeface="Arial" panose="020B0604020202020204" pitchFamily="34" charset="0"/>
              <a:buChar char="•"/>
            </a:pPr>
            <a:r>
              <a:rPr lang="fr-FR" b="1" dirty="0" smtClean="0"/>
              <a:t>Éviter les déplacements dans la mesure du possible</a:t>
            </a:r>
            <a:br>
              <a:rPr lang="fr-FR" b="1" dirty="0" smtClean="0"/>
            </a:br>
            <a:r>
              <a:rPr lang="fr-FR" dirty="0" smtClean="0"/>
              <a:t>- Utiliser des technologies de communication (visioconférence, audioconférence, internet).</a:t>
            </a:r>
            <a:br>
              <a:rPr lang="fr-FR" dirty="0" smtClean="0"/>
            </a:br>
            <a:r>
              <a:rPr lang="fr-FR" dirty="0" smtClean="0"/>
              <a:t>- Regrouper les rendez-vous ou les réunions hors entreprise.</a:t>
            </a:r>
            <a:br>
              <a:rPr lang="fr-FR" dirty="0" smtClean="0"/>
            </a:br>
            <a:r>
              <a:rPr lang="fr-FR" dirty="0" smtClean="0"/>
              <a:t>- Supprimer les trajets inutiles par une meilleure préparation des chantiers, par exemple.</a:t>
            </a:r>
          </a:p>
          <a:p>
            <a:pPr>
              <a:buFont typeface="Arial" panose="020B0604020202020204" pitchFamily="34" charset="0"/>
              <a:buChar char="•"/>
            </a:pPr>
            <a:r>
              <a:rPr lang="fr-FR" b="1" dirty="0" smtClean="0"/>
              <a:t>Réduire l’exposition au risque routier lors de déplacements, quand le déplacement est nécessaire : </a:t>
            </a:r>
            <a:r>
              <a:rPr lang="fr-FR" dirty="0" smtClean="0"/>
              <a:t/>
            </a:r>
            <a:br>
              <a:rPr lang="fr-FR" dirty="0" smtClean="0"/>
            </a:br>
            <a:r>
              <a:rPr lang="fr-FR" dirty="0" smtClean="0"/>
              <a:t>- Recourir aux transports collectifs (avion ou train).</a:t>
            </a:r>
            <a:br>
              <a:rPr lang="fr-FR" dirty="0" smtClean="0"/>
            </a:br>
            <a:r>
              <a:rPr lang="fr-FR" dirty="0" smtClean="0"/>
              <a:t>- Combiner les transports collectifs avec la location de véhicule pour limiter les distances parcourues.</a:t>
            </a:r>
            <a:br>
              <a:rPr lang="fr-FR" dirty="0" smtClean="0"/>
            </a:br>
            <a:r>
              <a:rPr lang="fr-FR" dirty="0" smtClean="0"/>
              <a:t>- Planifier et rationaliser les déplacements longs.</a:t>
            </a:r>
            <a:br>
              <a:rPr lang="fr-FR" dirty="0" smtClean="0"/>
            </a:br>
            <a:r>
              <a:rPr lang="fr-FR" dirty="0" smtClean="0"/>
              <a:t>- Limiter les distances quotidiennes parcourues ou la durée de conduite (prescriptions réglementaires des temps de conduite et des temps de pause).</a:t>
            </a:r>
            <a:br>
              <a:rPr lang="fr-FR" dirty="0" smtClean="0"/>
            </a:br>
            <a:r>
              <a:rPr lang="fr-FR" dirty="0" smtClean="0"/>
              <a:t>- Donner la priorité à l’autoroute, plus sûre.</a:t>
            </a:r>
            <a:br>
              <a:rPr lang="fr-FR" dirty="0" smtClean="0"/>
            </a:br>
            <a:r>
              <a:rPr lang="fr-FR" dirty="0" smtClean="0"/>
              <a:t>- Réfléchir sur la gestion des urgences et des retards.</a:t>
            </a:r>
            <a:br>
              <a:rPr lang="fr-FR" dirty="0" smtClean="0"/>
            </a:br>
            <a:r>
              <a:rPr lang="fr-FR" dirty="0" smtClean="0"/>
              <a:t>- Limiter l’usage des deux-roues à des besoins spécifiques.</a:t>
            </a:r>
          </a:p>
          <a:p>
            <a:pPr>
              <a:buFont typeface="Arial" panose="020B0604020202020204" pitchFamily="34" charset="0"/>
              <a:buChar char="•"/>
            </a:pPr>
            <a:r>
              <a:rPr lang="fr-FR" b="1" dirty="0" smtClean="0"/>
              <a:t>Organiser et rationnaliser les déplacements</a:t>
            </a:r>
            <a:r>
              <a:rPr lang="fr-FR" dirty="0" smtClean="0"/>
              <a:t/>
            </a:r>
            <a:br>
              <a:rPr lang="fr-FR" dirty="0" smtClean="0"/>
            </a:br>
            <a:r>
              <a:rPr lang="fr-FR" dirty="0" smtClean="0"/>
              <a:t>- Cette réflexion peut être menée en collaboration avec des clients et/ou des fournisseurs habituels afin d’optimiser l’organisation des tournées, de prendre en compte la sécurité dans la négociation des délais de livraison et de mieux coordonner les tâches pour le retrait ou la livraison de marchandises</a:t>
            </a:r>
            <a:endParaRPr lang="fr-FR" dirty="0" smtClean="0">
              <a:effectLst/>
            </a:endParaRPr>
          </a:p>
          <a:p>
            <a:endParaRPr lang="fr-FR" dirty="0"/>
          </a:p>
        </p:txBody>
      </p:sp>
    </p:spTree>
    <p:extLst>
      <p:ext uri="{BB962C8B-B14F-4D97-AF65-F5344CB8AC3E}">
        <p14:creationId xmlns:p14="http://schemas.microsoft.com/office/powerpoint/2010/main" val="94399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04507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97002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657337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263335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4691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dirty="0" smtClean="0"/>
              <a:t>Réponse : 14 mètres = </a:t>
            </a:r>
            <a:r>
              <a:rPr lang="fr-FR" altLang="fr-FR" dirty="0" smtClean="0"/>
              <a:t>50 000 m / 3 600 secondes = 13,88 mètres en 1 seconde. Avant de commencer à freiner, le véhicule parcourt l’équivalent de 3 voitures en stationnement.</a:t>
            </a:r>
          </a:p>
          <a:p>
            <a:endParaRPr lang="fr-FR" alt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Réponse : </a:t>
            </a:r>
            <a:r>
              <a:rPr lang="fr-FR" altLang="fr-FR" dirty="0" smtClean="0"/>
              <a:t>45 ° =  Le défilement du paysage sur les cotés entraîne un « rétrécissement » du champ visuel. Le cerveau ne peut plus traiter l’ensemble des informations. Il se concentre alors sur ce qui se passe devant. L’œil humain est prévu pour des déplacements à 6 km/h (marche).</a:t>
            </a:r>
          </a:p>
          <a:p>
            <a:endParaRPr lang="fr-FR" dirty="0" smtClean="0"/>
          </a:p>
          <a:p>
            <a:r>
              <a:rPr lang="fr-FR" dirty="0" smtClean="0"/>
              <a:t>Réponse : Chute</a:t>
            </a:r>
            <a:r>
              <a:rPr lang="fr-FR" baseline="0" dirty="0" smtClean="0"/>
              <a:t> du 3</a:t>
            </a:r>
            <a:r>
              <a:rPr lang="fr-FR" baseline="30000" dirty="0" smtClean="0"/>
              <a:t>ème</a:t>
            </a:r>
            <a:r>
              <a:rPr lang="fr-FR" baseline="0" dirty="0" smtClean="0"/>
              <a:t> étage</a:t>
            </a:r>
          </a:p>
          <a:p>
            <a:endParaRPr lang="fr-FR" baseline="0" dirty="0" smtClean="0"/>
          </a:p>
          <a:p>
            <a:r>
              <a:rPr lang="fr-FR" dirty="0" smtClean="0"/>
              <a:t>Réponse : 2 traits</a:t>
            </a:r>
          </a:p>
          <a:p>
            <a:endParaRPr lang="fr-FR" dirty="0" smtClean="0"/>
          </a:p>
          <a:p>
            <a:endParaRPr lang="fr-FR" dirty="0"/>
          </a:p>
        </p:txBody>
      </p:sp>
    </p:spTree>
    <p:extLst>
      <p:ext uri="{BB962C8B-B14F-4D97-AF65-F5344CB8AC3E}">
        <p14:creationId xmlns:p14="http://schemas.microsoft.com/office/powerpoint/2010/main" val="3245856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321975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1094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101818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81827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294896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25492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287925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007557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87375" y="844550"/>
            <a:ext cx="7499350" cy="4217988"/>
          </a:xfrm>
          <a:prstGeom prst="rect">
            <a:avLst/>
          </a:prstGeom>
        </p:spPr>
      </p:sp>
      <p:sp>
        <p:nvSpPr>
          <p:cNvPr id="3" name="Espace réservé des commentaires 2"/>
          <p:cNvSpPr>
            <a:spLocks noGrp="1"/>
          </p:cNvSpPr>
          <p:nvPr>
            <p:ph type="body" idx="1"/>
          </p:nvPr>
        </p:nvSpPr>
        <p:spPr>
          <a:xfrm>
            <a:off x="632582" y="5343217"/>
            <a:ext cx="5060657" cy="5061993"/>
          </a:xfrm>
          <a:prstGeom prst="rect">
            <a:avLst/>
          </a:prstGeom>
        </p:spPr>
        <p:txBody>
          <a:bodyPr/>
          <a:lstStyle/>
          <a:p>
            <a:endParaRPr lang="fr-FR" dirty="0"/>
          </a:p>
        </p:txBody>
      </p:sp>
      <p:sp>
        <p:nvSpPr>
          <p:cNvPr id="4" name="Espace réservé du numéro de diapositive 3"/>
          <p:cNvSpPr>
            <a:spLocks noGrp="1"/>
          </p:cNvSpPr>
          <p:nvPr>
            <p:ph type="sldNum" sz="quarter" idx="10"/>
          </p:nvPr>
        </p:nvSpPr>
        <p:spPr>
          <a:xfrm>
            <a:off x="3583169" y="10684479"/>
            <a:ext cx="2741189" cy="562444"/>
          </a:xfrm>
          <a:prstGeom prst="rect">
            <a:avLst/>
          </a:prstGeom>
        </p:spPr>
        <p:txBody>
          <a:bodyPr/>
          <a:lstStyle/>
          <a:p>
            <a:fld id="{9CAB6105-48B8-4691-ADD2-FE6B77A68D21}" type="slidenum">
              <a:rPr lang="fr-FR" smtClean="0"/>
              <a:pPr/>
              <a:t>39</a:t>
            </a:fld>
            <a:endParaRPr lang="fr-FR"/>
          </a:p>
        </p:txBody>
      </p:sp>
    </p:spTree>
    <p:extLst>
      <p:ext uri="{BB962C8B-B14F-4D97-AF65-F5344CB8AC3E}">
        <p14:creationId xmlns:p14="http://schemas.microsoft.com/office/powerpoint/2010/main" val="285015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117776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4650" y="854075"/>
            <a:ext cx="4089400" cy="2300288"/>
          </a:xfrm>
          <a:prstGeom prst="rect">
            <a:avLst/>
          </a:prstGeom>
          <a:noFill/>
          <a:ln w="12700">
            <a:solidFill>
              <a:prstClr val="black"/>
            </a:solidFill>
          </a:ln>
        </p:spPr>
      </p:sp>
      <p:sp>
        <p:nvSpPr>
          <p:cNvPr id="3" name="Espace réservé des commentaires 2"/>
          <p:cNvSpPr>
            <a:spLocks noGrp="1"/>
          </p:cNvSpPr>
          <p:nvPr>
            <p:ph type="body" idx="1"/>
          </p:nvPr>
        </p:nvSpPr>
        <p:spPr>
          <a:xfrm>
            <a:off x="992459" y="3282122"/>
            <a:ext cx="7933782" cy="2686191"/>
          </a:xfrm>
          <a:prstGeom prst="rect">
            <a:avLst/>
          </a:prstGeom>
        </p:spPr>
        <p:txBody>
          <a:bodyPr/>
          <a:lstStyle/>
          <a:p>
            <a:endParaRPr lang="fr-FR" baseline="0" dirty="0" smtClean="0"/>
          </a:p>
        </p:txBody>
      </p:sp>
    </p:spTree>
    <p:extLst>
      <p:ext uri="{BB962C8B-B14F-4D97-AF65-F5344CB8AC3E}">
        <p14:creationId xmlns:p14="http://schemas.microsoft.com/office/powerpoint/2010/main" val="188512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03867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dirty="0" smtClean="0"/>
              <a:t>3 239 personnes ont perdu la vie sur les routes de France métropolitaine en 2019</a:t>
            </a:r>
          </a:p>
          <a:p>
            <a:r>
              <a:rPr lang="fr-FR" b="1" dirty="0" smtClean="0"/>
              <a:t>L’année 2019 enregistre donc le chiffre de mortalité sur les routes de métropole le plus bas de toute l’histoire des statistiques de la Sécurité routière.</a:t>
            </a:r>
          </a:p>
          <a:p>
            <a:r>
              <a:rPr lang="fr-FR" dirty="0" smtClean="0"/>
              <a:t>Les autres indicateurs de l’accidentalité routière sont également en baisse : les accidents corporels de - 1,1%, soit 604 accidents en moins, les personnes blessées de - 0,6%, soit 392 personnes blessées en moins.</a:t>
            </a:r>
          </a:p>
          <a:p>
            <a:endParaRPr lang="fr-FR" dirty="0" smtClean="0"/>
          </a:p>
          <a:p>
            <a:r>
              <a:rPr lang="fr-FR" b="1" dirty="0" smtClean="0"/>
              <a:t>La baisse de la mortalité routière profite à tous les usagers sauf aux cyclistes</a:t>
            </a:r>
          </a:p>
          <a:p>
            <a:r>
              <a:rPr lang="fr-FR" dirty="0" smtClean="0"/>
              <a:t>La mortalité routière est en baisse pour les automobilistes, avec 1 621 décès (16 tués de moins).</a:t>
            </a:r>
          </a:p>
          <a:p>
            <a:r>
              <a:rPr lang="fr-FR" dirty="0" smtClean="0"/>
              <a:t>La mortalité des deux-roues motorisés baisse également avec 747 décès (13 tués de moins), tout en restant élevée.</a:t>
            </a:r>
          </a:p>
          <a:p>
            <a:r>
              <a:rPr lang="fr-FR" dirty="0" smtClean="0"/>
              <a:t>La mortalité des camionneurs diminue avec 38 tués (6 tués de moins).</a:t>
            </a:r>
          </a:p>
          <a:p>
            <a:r>
              <a:rPr lang="fr-FR" dirty="0" smtClean="0"/>
              <a:t>Enfin, 472 piétons ont été tués sur les routes en 2019 (1 tué de plus).</a:t>
            </a:r>
          </a:p>
          <a:p>
            <a:r>
              <a:rPr lang="fr-FR" dirty="0" smtClean="0"/>
              <a:t>La mortalité des cyclistes augmente avec 184 tués (9 tués de plus).</a:t>
            </a:r>
          </a:p>
          <a:p>
            <a:r>
              <a:rPr lang="fr-FR" dirty="0" smtClean="0"/>
              <a:t>S’agissant des usagers d’engins de déplacements personnel (EDP), cette catégorie d’usagers est répartie utilisateurs d’engins non motorisés, considérés comme piétons, et ceux d’engins motorisés : 11 personnes sont décédées en 2019 (3 pour les EDP, inclus dans les 472 piétons tués, et 8 pour les EDPM).</a:t>
            </a:r>
          </a:p>
          <a:p>
            <a:endParaRPr lang="fr-FR" dirty="0" smtClean="0"/>
          </a:p>
          <a:p>
            <a:r>
              <a:rPr lang="fr-FR" smtClean="0"/>
              <a:t>RR professionnel</a:t>
            </a:r>
            <a:r>
              <a:rPr lang="fr-FR" baseline="0" smtClean="0"/>
              <a:t> : 406 morts en 2019 </a:t>
            </a:r>
            <a:r>
              <a:rPr lang="fr-FR" sz="1200" kern="1200" smtClean="0">
                <a:solidFill>
                  <a:schemeClr val="tx1"/>
                </a:solidFill>
                <a:effectLst/>
                <a:latin typeface="+mn-lt"/>
                <a:ea typeface="+mn-ea"/>
                <a:cs typeface="+mn-cs"/>
              </a:rPr>
              <a:t>(295 domicile-travail / 111 décès en mission)</a:t>
            </a:r>
            <a:endParaRPr lang="fr-FR" dirty="0"/>
          </a:p>
        </p:txBody>
      </p:sp>
    </p:spTree>
    <p:extLst>
      <p:ext uri="{BB962C8B-B14F-4D97-AF65-F5344CB8AC3E}">
        <p14:creationId xmlns:p14="http://schemas.microsoft.com/office/powerpoint/2010/main" val="26952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sz="1200" kern="1200" dirty="0" smtClean="0">
                <a:solidFill>
                  <a:schemeClr val="tx1"/>
                </a:solidFill>
                <a:effectLst/>
                <a:latin typeface="+mn-lt"/>
                <a:ea typeface="+mn-ea"/>
                <a:cs typeface="+mn-cs"/>
              </a:rPr>
              <a:t>Notre franchise est de 15k€ - </a:t>
            </a:r>
          </a:p>
          <a:p>
            <a:r>
              <a:rPr lang="fr-FR" sz="1200" kern="1200" dirty="0" smtClean="0">
                <a:solidFill>
                  <a:schemeClr val="tx1"/>
                </a:solidFill>
                <a:effectLst/>
                <a:latin typeface="+mn-lt"/>
                <a:ea typeface="+mn-ea"/>
                <a:cs typeface="+mn-cs"/>
              </a:rPr>
              <a:t>Si accident responsable, l’entreprise paye 100%</a:t>
            </a:r>
            <a:endParaRPr lang="fr-FR" dirty="0"/>
          </a:p>
        </p:txBody>
      </p:sp>
    </p:spTree>
    <p:extLst>
      <p:ext uri="{BB962C8B-B14F-4D97-AF65-F5344CB8AC3E}">
        <p14:creationId xmlns:p14="http://schemas.microsoft.com/office/powerpoint/2010/main" val="4289182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r>
              <a:rPr lang="fr-FR" sz="1200" kern="1200" dirty="0" smtClean="0">
                <a:solidFill>
                  <a:schemeClr val="tx1"/>
                </a:solidFill>
                <a:effectLst/>
                <a:latin typeface="+mn-lt"/>
                <a:ea typeface="+mn-ea"/>
                <a:cs typeface="+mn-cs"/>
              </a:rPr>
              <a:t>Notre franchise est de 15k€ - </a:t>
            </a:r>
          </a:p>
          <a:p>
            <a:r>
              <a:rPr lang="fr-FR" sz="1200" kern="1200" dirty="0" smtClean="0">
                <a:solidFill>
                  <a:schemeClr val="tx1"/>
                </a:solidFill>
                <a:effectLst/>
                <a:latin typeface="+mn-lt"/>
                <a:ea typeface="+mn-ea"/>
                <a:cs typeface="+mn-cs"/>
              </a:rPr>
              <a:t>Si accident responsable, l’entreprise paye 100%</a:t>
            </a:r>
            <a:endParaRPr lang="fr-FR" dirty="0"/>
          </a:p>
        </p:txBody>
      </p:sp>
    </p:spTree>
    <p:extLst>
      <p:ext uri="{BB962C8B-B14F-4D97-AF65-F5344CB8AC3E}">
        <p14:creationId xmlns:p14="http://schemas.microsoft.com/office/powerpoint/2010/main" val="283006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955578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49DB43-A035-0E4A-A663-A24FBEFC84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9" name="object 2">
            <a:extLst>
              <a:ext uri="{FF2B5EF4-FFF2-40B4-BE49-F238E27FC236}">
                <a16:creationId xmlns:a16="http://schemas.microsoft.com/office/drawing/2014/main" id="{2716E64A-8B6F-0545-8864-33DFFF9E7E18}"/>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Mars 2020</a:t>
            </a:r>
            <a:endParaRPr sz="800" dirty="0">
              <a:latin typeface="Ubuntu"/>
              <a:cs typeface="Ubuntu"/>
            </a:endParaRPr>
          </a:p>
        </p:txBody>
      </p:sp>
      <p:sp>
        <p:nvSpPr>
          <p:cNvPr id="10" name="object 4">
            <a:extLst>
              <a:ext uri="{FF2B5EF4-FFF2-40B4-BE49-F238E27FC236}">
                <a16:creationId xmlns:a16="http://schemas.microsoft.com/office/drawing/2014/main" id="{5AE12C51-530E-1848-99BD-CD4BE8CF2FF1}"/>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n° 2 – TOP et Point d’arrêt</a:t>
            </a:r>
            <a:endParaRPr sz="800" dirty="0">
              <a:latin typeface="Ubuntu"/>
              <a:cs typeface="Ubuntu"/>
            </a:endParaRPr>
          </a:p>
        </p:txBody>
      </p:sp>
      <p:sp>
        <p:nvSpPr>
          <p:cNvPr id="11" name="object 2">
            <a:extLst>
              <a:ext uri="{FF2B5EF4-FFF2-40B4-BE49-F238E27FC236}">
                <a16:creationId xmlns:a16="http://schemas.microsoft.com/office/drawing/2014/main" id="{BA48765D-4079-5446-BF7E-3FC6A76947BD}"/>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smtClean="0">
                <a:solidFill>
                  <a:schemeClr val="bg2"/>
                </a:solidFill>
                <a:latin typeface="Ubuntu" panose="020B0504030602030204" pitchFamily="34" charset="0"/>
              </a:rPr>
              <a:t>c’est notre vie, c’est ma vie</a:t>
            </a:r>
            <a:endParaRPr lang="fr-FR" sz="1800" b="1" i="0" dirty="0">
              <a:solidFill>
                <a:schemeClr val="bg2"/>
              </a:solidFill>
              <a:latin typeface="Ubuntu" panose="020B0504030602030204" pitchFamily="34" charset="0"/>
            </a:endParaRPr>
          </a:p>
        </p:txBody>
      </p:sp>
    </p:spTree>
    <p:extLst>
      <p:ext uri="{BB962C8B-B14F-4D97-AF65-F5344CB8AC3E}">
        <p14:creationId xmlns:p14="http://schemas.microsoft.com/office/powerpoint/2010/main" val="88767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258111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498600"/>
            <a:ext cx="9221788" cy="2501900"/>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4024313"/>
            <a:ext cx="9221788" cy="13160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3488537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1600200"/>
            <a:ext cx="4535487" cy="381635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2900" y="1600200"/>
            <a:ext cx="4535488" cy="381635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CE8D59A-7FD1-42AA-BD2E-3F801B8FA56A}" type="datetimeFigureOut">
              <a:rPr lang="fr-FR" smtClean="0"/>
              <a:t>01/02/2021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59724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320675"/>
            <a:ext cx="9223375" cy="116205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474788"/>
            <a:ext cx="4524375"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197100"/>
            <a:ext cx="4524375" cy="323056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474788"/>
            <a:ext cx="4546600" cy="7223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197100"/>
            <a:ext cx="4546600" cy="323056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CE8D59A-7FD1-42AA-BD2E-3F801B8FA56A}" type="datetimeFigureOut">
              <a:rPr lang="fr-FR" smtClean="0"/>
              <a:t>01/02/2021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954075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CE8D59A-7FD1-42AA-BD2E-3F801B8FA56A}" type="datetimeFigureOut">
              <a:rPr lang="fr-FR" smtClean="0"/>
              <a:t>01/02/2021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3313340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CE8D59A-7FD1-42AA-BD2E-3F801B8FA56A}" type="datetimeFigureOut">
              <a:rPr lang="fr-FR" smtClean="0"/>
              <a:t>01/02/2021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59714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6600" y="865188"/>
            <a:ext cx="5413375" cy="4273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CE8D59A-7FD1-42AA-BD2E-3F801B8FA56A}" type="datetimeFigureOut">
              <a:rPr lang="fr-FR" smtClean="0"/>
              <a:t>01/02/2021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1102369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401638"/>
            <a:ext cx="3449638" cy="1401762"/>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6600" y="865188"/>
            <a:ext cx="5413375" cy="42735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1803400"/>
            <a:ext cx="3449638" cy="33432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3CE8D59A-7FD1-42AA-BD2E-3F801B8FA56A}" type="datetimeFigureOut">
              <a:rPr lang="fr-FR" smtClean="0"/>
              <a:t>01/02/2021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636026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442023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3338" y="320675"/>
            <a:ext cx="2305050" cy="50958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320675"/>
            <a:ext cx="6765925" cy="50958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237620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735013" y="320675"/>
            <a:ext cx="9223375" cy="1162050"/>
          </a:xfrm>
          <a:prstGeom prst="rect">
            <a:avLst/>
          </a:prstGeom>
        </p:spPr>
        <p:txBody>
          <a:bodyPr/>
          <a:lstStyle/>
          <a:p>
            <a:r>
              <a:rPr lang="fr-FR" smtClean="0"/>
              <a:t>Modifiez le style du titre</a:t>
            </a:r>
            <a:endParaRPr lang="fr-FR"/>
          </a:p>
        </p:txBody>
      </p:sp>
    </p:spTree>
    <p:extLst>
      <p:ext uri="{BB962C8B-B14F-4D97-AF65-F5344CB8AC3E}">
        <p14:creationId xmlns:p14="http://schemas.microsoft.com/office/powerpoint/2010/main" val="2206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67BBDE6-4422-9946-9723-FFE58EB8987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7" name="object 5">
            <a:extLst>
              <a:ext uri="{FF2B5EF4-FFF2-40B4-BE49-F238E27FC236}">
                <a16:creationId xmlns:a16="http://schemas.microsoft.com/office/drawing/2014/main" id="{58CC2CEC-399C-F542-91D2-3B531D3AEDC8}"/>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3" name="Rectangle 2">
            <a:extLst>
              <a:ext uri="{FF2B5EF4-FFF2-40B4-BE49-F238E27FC236}">
                <a16:creationId xmlns:a16="http://schemas.microsoft.com/office/drawing/2014/main" id="{639E1423-CE4E-1141-8B78-475C4D8D3E15}"/>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360768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5A5BD330-7BC4-F84A-A2C1-BD2B5BEFC701}"/>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4276040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7C2B27-6188-0442-81D4-B20CD5B6D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439A4D2-BEC0-EF42-B678-DDFCAFA6FD32}"/>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Janvier</a:t>
            </a:r>
            <a:r>
              <a:rPr lang="fr-FR" sz="800" spc="-10" baseline="0" dirty="0" smtClean="0">
                <a:solidFill>
                  <a:srgbClr val="9AC437"/>
                </a:solidFill>
                <a:latin typeface="Ubuntu"/>
                <a:cs typeface="Ubuntu"/>
              </a:rPr>
              <a:t> 2021</a:t>
            </a:r>
            <a:endParaRPr sz="800" dirty="0">
              <a:latin typeface="Ubuntu"/>
              <a:cs typeface="Ubuntu"/>
            </a:endParaRPr>
          </a:p>
        </p:txBody>
      </p:sp>
      <p:sp>
        <p:nvSpPr>
          <p:cNvPr id="8" name="object 4">
            <a:extLst>
              <a:ext uri="{FF2B5EF4-FFF2-40B4-BE49-F238E27FC236}">
                <a16:creationId xmlns:a16="http://schemas.microsoft.com/office/drawing/2014/main" id="{DEEE752E-96E9-0646-8B7D-0C2CA1DB65AE}"/>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 le r</a:t>
            </a:r>
            <a:r>
              <a:rPr lang="fr-FR" sz="800" b="1" baseline="0" dirty="0" smtClean="0">
                <a:solidFill>
                  <a:srgbClr val="006AB4"/>
                </a:solidFill>
                <a:latin typeface="Ubuntu"/>
                <a:cs typeface="Ubuntu"/>
              </a:rPr>
              <a:t>isque routier / Version externe</a:t>
            </a:r>
            <a:endParaRPr sz="800" dirty="0">
              <a:latin typeface="Ubuntu"/>
              <a:cs typeface="Ubuntu"/>
            </a:endParaRPr>
          </a:p>
        </p:txBody>
      </p:sp>
      <p:sp>
        <p:nvSpPr>
          <p:cNvPr id="9" name="object 2">
            <a:extLst>
              <a:ext uri="{FF2B5EF4-FFF2-40B4-BE49-F238E27FC236}">
                <a16:creationId xmlns:a16="http://schemas.microsoft.com/office/drawing/2014/main" id="{D027C71A-335D-8845-90AE-8CEEEBAACE90}"/>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3E3DEF58-0B1D-464E-AEFC-1A2747C16B0F}"/>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3990409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49DB43-A035-0E4A-A663-A24FBEFC84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9" name="object 2">
            <a:extLst>
              <a:ext uri="{FF2B5EF4-FFF2-40B4-BE49-F238E27FC236}">
                <a16:creationId xmlns:a16="http://schemas.microsoft.com/office/drawing/2014/main" id="{2716E64A-8B6F-0545-8864-33DFFF9E7E18}"/>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10" name="object 4">
            <a:extLst>
              <a:ext uri="{FF2B5EF4-FFF2-40B4-BE49-F238E27FC236}">
                <a16:creationId xmlns:a16="http://schemas.microsoft.com/office/drawing/2014/main" id="{5AE12C51-530E-1848-99BD-CD4BE8CF2FF1}"/>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11" name="object 2">
            <a:extLst>
              <a:ext uri="{FF2B5EF4-FFF2-40B4-BE49-F238E27FC236}">
                <a16:creationId xmlns:a16="http://schemas.microsoft.com/office/drawing/2014/main" id="{BA48765D-4079-5446-BF7E-3FC6A76947BD}"/>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65266F9A-1BDE-9C42-AEF4-7C8F85EFD646}"/>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361445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72EC16-7C2E-2E49-B912-7DCBD94704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1822491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9CB7A3D-7B39-0848-B0FA-31BE56A568B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379723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C8C380-F344-5B47-ADAC-0DC860317DA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188629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5BBE011-6B2B-9E48-B5FA-8D5B06A8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89251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33E3FF-9385-B444-9F0C-B9CB45BFFE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3777222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7297FF-61FA-D946-9F23-C4DDE5BE10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9" name="object 4">
            <a:extLst>
              <a:ext uri="{FF2B5EF4-FFF2-40B4-BE49-F238E27FC236}">
                <a16:creationId xmlns:a16="http://schemas.microsoft.com/office/drawing/2014/main" id="{C75FB9EA-C567-7D4F-AFDE-3F0E1B414305}"/>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n° 4</a:t>
            </a:r>
            <a:r>
              <a:rPr lang="fr-FR" sz="800" b="1" baseline="0" dirty="0" smtClean="0">
                <a:solidFill>
                  <a:srgbClr val="006AB4"/>
                </a:solidFill>
                <a:latin typeface="Ubuntu"/>
                <a:cs typeface="Ubuntu"/>
              </a:rPr>
              <a:t> – Le risque routier</a:t>
            </a:r>
            <a:endParaRPr lang="fr-F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76879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19" name="Rectangle 18">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smtClean="0">
                <a:solidFill>
                  <a:schemeClr val="bg2"/>
                </a:solidFill>
                <a:latin typeface="Ubuntu" panose="020B0504030602030204" pitchFamily="34" charset="0"/>
              </a:rPr>
              <a:t>c’est notre vie, c’est ma vie</a:t>
            </a:r>
            <a:endParaRPr lang="fr-FR" sz="1800" b="1" i="0" dirty="0">
              <a:solidFill>
                <a:schemeClr val="bg2"/>
              </a:solidFill>
              <a:latin typeface="Ubuntu" panose="020B0504030602030204" pitchFamily="34" charset="0"/>
            </a:endParaRP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baseline="0" dirty="0" smtClean="0">
                <a:solidFill>
                  <a:srgbClr val="9AC437"/>
                </a:solidFill>
                <a:latin typeface="Ubuntu"/>
                <a:cs typeface="Ubuntu"/>
              </a:rPr>
              <a:t>Mars 2020 – DP2S</a:t>
            </a:r>
            <a:endParaRPr lang="fr-F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BOITE OUTIL</a:t>
            </a:r>
            <a:r>
              <a:rPr lang="fr-FR" sz="800" b="1" baseline="0" dirty="0" smtClean="0">
                <a:solidFill>
                  <a:srgbClr val="006AB4"/>
                </a:solidFill>
                <a:latin typeface="Ubuntu"/>
                <a:cs typeface="Ubuntu"/>
              </a:rPr>
              <a:t> N°2 – Top et Point d’arrêt</a:t>
            </a:r>
            <a:endParaRPr lang="fr-F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223311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EFA347-1157-1644-9473-8729134198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289302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3111"/>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lang="fr-FR" sz="800" spc="-10" dirty="0" smtClean="0">
                <a:solidFill>
                  <a:srgbClr val="9AC437"/>
                </a:solidFill>
                <a:latin typeface="Ubuntu"/>
                <a:cs typeface="Ubuntu"/>
              </a:rPr>
              <a:t>Janvier 2021</a:t>
            </a:r>
            <a:endParaRPr sz="800" dirty="0">
              <a:latin typeface="Ubuntu"/>
              <a:cs typeface="Ubuntu"/>
            </a:endParaRPr>
          </a:p>
        </p:txBody>
      </p:sp>
      <p:sp>
        <p:nvSpPr>
          <p:cNvPr id="9" name="object 4">
            <a:extLst>
              <a:ext uri="{FF2B5EF4-FFF2-40B4-BE49-F238E27FC236}">
                <a16:creationId xmlns:a16="http://schemas.microsoft.com/office/drawing/2014/main" id="{C75FB9EA-C567-7D4F-AFDE-3F0E1B414305}"/>
              </a:ext>
            </a:extLst>
          </p:cNvPr>
          <p:cNvSpPr txBox="1"/>
          <p:nvPr userDrawn="1"/>
        </p:nvSpPr>
        <p:spPr>
          <a:xfrm>
            <a:off x="347300" y="5644832"/>
            <a:ext cx="3509010" cy="123111"/>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 le </a:t>
            </a:r>
            <a:r>
              <a:rPr lang="fr-FR" sz="800" b="1" baseline="0" dirty="0" smtClean="0">
                <a:solidFill>
                  <a:srgbClr val="006AB4"/>
                </a:solidFill>
                <a:latin typeface="Ubuntu"/>
                <a:cs typeface="Ubuntu"/>
              </a:rPr>
              <a:t>risque routier / Version externe</a:t>
            </a:r>
            <a:endParaRPr lang="fr-F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420722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7C2B27-6188-0442-81D4-B20CD5B6D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439A4D2-BEC0-EF42-B678-DDFCAFA6FD32}"/>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Janvier 2021</a:t>
            </a:r>
            <a:endParaRPr lang="fr-FR" sz="800" dirty="0">
              <a:latin typeface="Ubuntu"/>
              <a:cs typeface="Ubuntu"/>
            </a:endParaRPr>
          </a:p>
        </p:txBody>
      </p:sp>
      <p:sp>
        <p:nvSpPr>
          <p:cNvPr id="8" name="object 4">
            <a:extLst>
              <a:ext uri="{FF2B5EF4-FFF2-40B4-BE49-F238E27FC236}">
                <a16:creationId xmlns:a16="http://schemas.microsoft.com/office/drawing/2014/main" id="{DEEE752E-96E9-0646-8B7D-0C2CA1DB65AE}"/>
              </a:ext>
            </a:extLst>
          </p:cNvPr>
          <p:cNvSpPr txBox="1"/>
          <p:nvPr userDrawn="1"/>
        </p:nvSpPr>
        <p:spPr>
          <a:xfrm>
            <a:off x="347300" y="5644832"/>
            <a:ext cx="3509010" cy="123111"/>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Boite à outils : le risque routier / Version</a:t>
            </a:r>
            <a:r>
              <a:rPr lang="fr-FR" sz="800" b="1" baseline="0" dirty="0" smtClean="0">
                <a:solidFill>
                  <a:srgbClr val="006AB4"/>
                </a:solidFill>
                <a:latin typeface="Ubuntu"/>
                <a:cs typeface="Ubuntu"/>
              </a:rPr>
              <a:t> externe</a:t>
            </a:r>
            <a:endParaRPr sz="800" dirty="0">
              <a:latin typeface="Ubuntu"/>
              <a:cs typeface="Ubuntu"/>
            </a:endParaRPr>
          </a:p>
        </p:txBody>
      </p:sp>
      <p:sp>
        <p:nvSpPr>
          <p:cNvPr id="9" name="object 2">
            <a:extLst>
              <a:ext uri="{FF2B5EF4-FFF2-40B4-BE49-F238E27FC236}">
                <a16:creationId xmlns:a16="http://schemas.microsoft.com/office/drawing/2014/main" id="{D027C71A-335D-8845-90AE-8CEEEBAACE90}"/>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smtClean="0">
                <a:solidFill>
                  <a:schemeClr val="bg2"/>
                </a:solidFill>
                <a:latin typeface="Ubuntu" panose="020B0504030602030204" pitchFamily="34" charset="0"/>
              </a:rPr>
              <a:t>c’est notre vie, c’est ma vie</a:t>
            </a:r>
            <a:endParaRPr lang="fr-FR" sz="1800" b="1" i="0" dirty="0">
              <a:solidFill>
                <a:schemeClr val="bg2"/>
              </a:solidFill>
              <a:latin typeface="Ubuntu" panose="020B0504030602030204" pitchFamily="34" charset="0"/>
            </a:endParaRPr>
          </a:p>
        </p:txBody>
      </p:sp>
    </p:spTree>
    <p:extLst>
      <p:ext uri="{BB962C8B-B14F-4D97-AF65-F5344CB8AC3E}">
        <p14:creationId xmlns:p14="http://schemas.microsoft.com/office/powerpoint/2010/main" val="4801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72EC16-7C2E-2E49-B912-7DCBD94704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459710FF-7AE7-2444-910E-3411CDFC2B7E}"/>
              </a:ext>
            </a:extLst>
          </p:cNvPr>
          <p:cNvSpPr/>
          <p:nvPr userDrawn="1"/>
        </p:nvSpPr>
        <p:spPr>
          <a:xfrm>
            <a:off x="241300" y="447626"/>
            <a:ext cx="3236784" cy="369332"/>
          </a:xfrm>
          <a:prstGeom prst="rect">
            <a:avLst/>
          </a:prstGeom>
        </p:spPr>
        <p:txBody>
          <a:bodyPr wrap="none">
            <a:spAutoFit/>
          </a:bodyPr>
          <a:lstStyle/>
          <a:p>
            <a:r>
              <a:rPr lang="fr-FR" sz="1800" b="1" i="0" dirty="0" smtClean="0">
                <a:solidFill>
                  <a:schemeClr val="bg2"/>
                </a:solidFill>
                <a:latin typeface="Ubuntu" panose="020B0504030602030204" pitchFamily="34" charset="0"/>
              </a:rPr>
              <a:t>c’est notre vie, c’est ma vie</a:t>
            </a:r>
            <a:endParaRPr lang="fr-FR" sz="1800" b="1" i="0" dirty="0">
              <a:solidFill>
                <a:schemeClr val="bg2"/>
              </a:solidFill>
              <a:latin typeface="Ubuntu" panose="020B0504030602030204" pitchFamily="34" charset="0"/>
            </a:endParaRPr>
          </a:p>
        </p:txBody>
      </p:sp>
    </p:spTree>
    <p:extLst>
      <p:ext uri="{BB962C8B-B14F-4D97-AF65-F5344CB8AC3E}">
        <p14:creationId xmlns:p14="http://schemas.microsoft.com/office/powerpoint/2010/main" val="9706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EFA347-1157-1644-9473-8729134198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Janvier 2021</a:t>
            </a:r>
            <a:endParaRPr lang="fr-F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72123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lôture">
    <p:bg>
      <p:bgPr>
        <a:solidFill>
          <a:schemeClr val="bg1"/>
        </a:solidFill>
        <a:effectLst/>
      </p:bgPr>
    </p:bg>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473015" y="1485294"/>
            <a:ext cx="3663107" cy="999031"/>
          </a:xfrm>
          <a:prstGeom prst="rect">
            <a:avLst/>
          </a:prstGeom>
        </p:spPr>
        <p:txBody>
          <a:bodyPr/>
          <a:lstStyle>
            <a:lvl1pPr marL="0" indent="0">
              <a:lnSpc>
                <a:spcPct val="100000"/>
              </a:lnSpc>
              <a:spcBef>
                <a:spcPts val="0"/>
              </a:spcBef>
              <a:buFontTx/>
              <a:buNone/>
              <a:defRPr sz="1052" b="1">
                <a:solidFill>
                  <a:schemeClr val="tx1"/>
                </a:solidFill>
              </a:defRPr>
            </a:lvl1pPr>
            <a:lvl2pPr marL="0" indent="0">
              <a:lnSpc>
                <a:spcPct val="100000"/>
              </a:lnSpc>
              <a:spcBef>
                <a:spcPts val="0"/>
              </a:spcBef>
              <a:buFontTx/>
              <a:buNone/>
              <a:defRPr sz="1052">
                <a:solidFill>
                  <a:schemeClr val="tx1"/>
                </a:solidFill>
              </a:defRPr>
            </a:lvl2pPr>
            <a:lvl3pPr marL="0" indent="0">
              <a:lnSpc>
                <a:spcPct val="100000"/>
              </a:lnSpc>
              <a:spcBef>
                <a:spcPts val="0"/>
              </a:spcBef>
              <a:buFontTx/>
              <a:buNone/>
              <a:defRPr sz="1052">
                <a:solidFill>
                  <a:schemeClr val="tx1"/>
                </a:solidFill>
              </a:defRPr>
            </a:lvl3pPr>
            <a:lvl4pPr marL="0" indent="0">
              <a:lnSpc>
                <a:spcPct val="100000"/>
              </a:lnSpc>
              <a:spcBef>
                <a:spcPts val="0"/>
              </a:spcBef>
              <a:buFontTx/>
              <a:buNone/>
              <a:defRPr sz="1052">
                <a:solidFill>
                  <a:schemeClr val="tx1"/>
                </a:solidFill>
              </a:defRPr>
            </a:lvl4pPr>
            <a:lvl5pPr marL="0" indent="0">
              <a:lnSpc>
                <a:spcPct val="100000"/>
              </a:lnSpc>
              <a:spcBef>
                <a:spcPts val="0"/>
              </a:spcBef>
              <a:buFontTx/>
              <a:buNone/>
              <a:defRPr sz="1052">
                <a:solidFill>
                  <a:schemeClr val="tx1"/>
                </a:solidFill>
              </a:defRPr>
            </a:lvl5pPr>
          </a:lstStyle>
          <a:p>
            <a:pPr lvl="0"/>
            <a:r>
              <a:rPr lang="fr-FR" smtClean="0"/>
              <a:t>Modifiez les styles du texte du masque</a:t>
            </a:r>
          </a:p>
          <a:p>
            <a:pPr lvl="1"/>
            <a:r>
              <a:rPr lang="fr-FR" smtClean="0"/>
              <a:t>Deuxième niveau</a:t>
            </a:r>
          </a:p>
        </p:txBody>
      </p:sp>
      <p:sp>
        <p:nvSpPr>
          <p:cNvPr id="9" name="ZoneTexte 8"/>
          <p:cNvSpPr txBox="1"/>
          <p:nvPr userDrawn="1"/>
        </p:nvSpPr>
        <p:spPr>
          <a:xfrm>
            <a:off x="4125373" y="2910412"/>
            <a:ext cx="2448956" cy="252057"/>
          </a:xfrm>
          <a:prstGeom prst="rect">
            <a:avLst/>
          </a:prstGeom>
          <a:noFill/>
        </p:spPr>
        <p:txBody>
          <a:bodyPr wrap="none" lIns="31568" tIns="0" rIns="31568" bIns="0" rtlCol="0">
            <a:spAutoFit/>
          </a:bodyPr>
          <a:lstStyle/>
          <a:p>
            <a:pPr algn="ctr"/>
            <a:r>
              <a:rPr lang="fr-FR" sz="1638" dirty="0" smtClean="0">
                <a:solidFill>
                  <a:schemeClr val="accent1"/>
                </a:solidFill>
              </a:rPr>
              <a:t>Retrouvez-nous sur Internet</a:t>
            </a:r>
            <a:endParaRPr lang="fr-FR" sz="1638" dirty="0">
              <a:solidFill>
                <a:schemeClr val="accent1"/>
              </a:solidFill>
            </a:endParaRPr>
          </a:p>
        </p:txBody>
      </p:sp>
      <p:sp>
        <p:nvSpPr>
          <p:cNvPr id="10" name="ZoneTexte 9"/>
          <p:cNvSpPr txBox="1"/>
          <p:nvPr userDrawn="1"/>
        </p:nvSpPr>
        <p:spPr>
          <a:xfrm>
            <a:off x="2488356" y="4196761"/>
            <a:ext cx="544653" cy="161904"/>
          </a:xfrm>
          <a:prstGeom prst="rect">
            <a:avLst/>
          </a:prstGeom>
          <a:noFill/>
        </p:spPr>
        <p:txBody>
          <a:bodyPr wrap="none" lIns="31568" tIns="0" rIns="31568" bIns="0" rtlCol="0">
            <a:spAutoFit/>
          </a:bodyPr>
          <a:lstStyle/>
          <a:p>
            <a:pPr algn="ctr"/>
            <a:r>
              <a:rPr lang="fr-FR" sz="1052" dirty="0" smtClean="0"/>
              <a:t>enedis.fr</a:t>
            </a:r>
            <a:endParaRPr lang="fr-FR" sz="1052" dirty="0"/>
          </a:p>
        </p:txBody>
      </p:sp>
      <p:sp>
        <p:nvSpPr>
          <p:cNvPr id="11" name="ZoneTexte 10"/>
          <p:cNvSpPr txBox="1"/>
          <p:nvPr userDrawn="1"/>
        </p:nvSpPr>
        <p:spPr>
          <a:xfrm>
            <a:off x="4037578" y="4196761"/>
            <a:ext cx="826782" cy="161904"/>
          </a:xfrm>
          <a:prstGeom prst="rect">
            <a:avLst/>
          </a:prstGeom>
          <a:noFill/>
        </p:spPr>
        <p:txBody>
          <a:bodyPr wrap="none" lIns="31568" tIns="0" rIns="31568" bIns="0" rtlCol="0">
            <a:spAutoFit/>
          </a:bodyPr>
          <a:lstStyle/>
          <a:p>
            <a:pPr algn="ctr"/>
            <a:r>
              <a:rPr lang="fr-FR" sz="1052" dirty="0" err="1" smtClean="0"/>
              <a:t>enedis.officiel</a:t>
            </a:r>
            <a:endParaRPr lang="fr-FR" sz="1052" dirty="0"/>
          </a:p>
        </p:txBody>
      </p:sp>
      <p:sp>
        <p:nvSpPr>
          <p:cNvPr id="12" name="ZoneTexte 11"/>
          <p:cNvSpPr txBox="1"/>
          <p:nvPr userDrawn="1"/>
        </p:nvSpPr>
        <p:spPr>
          <a:xfrm>
            <a:off x="5871491" y="4196761"/>
            <a:ext cx="543050" cy="161904"/>
          </a:xfrm>
          <a:prstGeom prst="rect">
            <a:avLst/>
          </a:prstGeom>
          <a:noFill/>
        </p:spPr>
        <p:txBody>
          <a:bodyPr wrap="none" lIns="31568" tIns="0" rIns="31568" bIns="0" rtlCol="0">
            <a:spAutoFit/>
          </a:bodyPr>
          <a:lstStyle/>
          <a:p>
            <a:pPr algn="ctr"/>
            <a:r>
              <a:rPr lang="fr-FR" sz="1052" smtClean="0"/>
              <a:t>@enedis</a:t>
            </a:r>
            <a:endParaRPr lang="fr-FR" sz="1052"/>
          </a:p>
        </p:txBody>
      </p:sp>
      <p:sp>
        <p:nvSpPr>
          <p:cNvPr id="13" name="ZoneTexte 12"/>
          <p:cNvSpPr txBox="1"/>
          <p:nvPr userDrawn="1"/>
        </p:nvSpPr>
        <p:spPr>
          <a:xfrm>
            <a:off x="7421672" y="4196761"/>
            <a:ext cx="826782" cy="161904"/>
          </a:xfrm>
          <a:prstGeom prst="rect">
            <a:avLst/>
          </a:prstGeom>
          <a:noFill/>
        </p:spPr>
        <p:txBody>
          <a:bodyPr wrap="none" lIns="31568" tIns="0" rIns="31568" bIns="0" rtlCol="0">
            <a:spAutoFit/>
          </a:bodyPr>
          <a:lstStyle/>
          <a:p>
            <a:pPr algn="ctr"/>
            <a:r>
              <a:rPr lang="fr-FR" sz="1052" smtClean="0"/>
              <a:t>enedis.officiel</a:t>
            </a:r>
            <a:endParaRPr lang="fr-FR" sz="1052"/>
          </a:p>
        </p:txBody>
      </p:sp>
      <p:sp>
        <p:nvSpPr>
          <p:cNvPr id="34" name="ZoneTexte 33"/>
          <p:cNvSpPr txBox="1"/>
          <p:nvPr userDrawn="1"/>
        </p:nvSpPr>
        <p:spPr>
          <a:xfrm>
            <a:off x="1304651" y="5359851"/>
            <a:ext cx="8084098" cy="405752"/>
          </a:xfrm>
          <a:prstGeom prst="rect">
            <a:avLst/>
          </a:prstGeom>
          <a:noFill/>
        </p:spPr>
        <p:txBody>
          <a:bodyPr wrap="square" rtlCol="0">
            <a:spAutoFit/>
          </a:bodyPr>
          <a:lstStyle/>
          <a:p>
            <a:pPr algn="ctr"/>
            <a:r>
              <a:rPr lang="fr-FR" sz="1052" dirty="0" err="1" smtClean="0">
                <a:solidFill>
                  <a:schemeClr val="accent1"/>
                </a:solidFill>
              </a:rPr>
              <a:t>Enedis</a:t>
            </a:r>
            <a:r>
              <a:rPr lang="fr-FR" sz="1052" dirty="0" smtClean="0">
                <a:solidFill>
                  <a:schemeClr val="accent1"/>
                </a:solidFill>
              </a:rPr>
              <a:t> - Tour </a:t>
            </a:r>
            <a:r>
              <a:rPr lang="fr-FR" sz="1052" dirty="0" err="1" smtClean="0">
                <a:solidFill>
                  <a:schemeClr val="accent1"/>
                </a:solidFill>
              </a:rPr>
              <a:t>Enedis</a:t>
            </a:r>
            <a:r>
              <a:rPr lang="fr-FR" sz="1052" dirty="0" smtClean="0">
                <a:solidFill>
                  <a:schemeClr val="accent1"/>
                </a:solidFill>
              </a:rPr>
              <a:t>, 34 place des Corolles  -  92079 Paris La Défense  -  enedis.fr</a:t>
            </a:r>
          </a:p>
          <a:p>
            <a:pPr algn="ctr">
              <a:spcBef>
                <a:spcPts val="174"/>
              </a:spcBef>
            </a:pPr>
            <a:r>
              <a:rPr lang="fr-FR" sz="818" dirty="0" smtClean="0">
                <a:solidFill>
                  <a:schemeClr val="accent1"/>
                </a:solidFill>
              </a:rPr>
              <a:t>SA à directoire et à conseil de surveillance au capital de 270 037 000 euros   -   R.C.S. Nanterre 444 608 442</a:t>
            </a:r>
          </a:p>
        </p:txBody>
      </p:sp>
      <p:pic>
        <p:nvPicPr>
          <p:cNvPr id="16" name="Image 15" descr="faceboo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89185" y="3599095"/>
            <a:ext cx="538236" cy="538094"/>
          </a:xfrm>
          <a:prstGeom prst="rect">
            <a:avLst/>
          </a:prstGeom>
        </p:spPr>
      </p:pic>
      <p:pic>
        <p:nvPicPr>
          <p:cNvPr id="17" name="Image 16" descr="s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00247" y="3591968"/>
            <a:ext cx="545365" cy="545221"/>
          </a:xfrm>
          <a:prstGeom prst="rect">
            <a:avLst/>
          </a:prstGeom>
        </p:spPr>
      </p:pic>
      <p:pic>
        <p:nvPicPr>
          <p:cNvPr id="18" name="Image 17" descr="twitter.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70996" y="3599095"/>
            <a:ext cx="538236" cy="538094"/>
          </a:xfrm>
          <a:prstGeom prst="rect">
            <a:avLst/>
          </a:prstGeom>
        </p:spPr>
      </p:pic>
      <p:pic>
        <p:nvPicPr>
          <p:cNvPr id="19" name="Image 18" descr="you tub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552807" y="3599095"/>
            <a:ext cx="538236" cy="538094"/>
          </a:xfrm>
          <a:prstGeom prst="rect">
            <a:avLst/>
          </a:prstGeom>
        </p:spPr>
      </p:pic>
      <p:grpSp>
        <p:nvGrpSpPr>
          <p:cNvPr id="20" name="Groupe 19"/>
          <p:cNvGrpSpPr>
            <a:grpSpLocks noChangeAspect="1"/>
          </p:cNvGrpSpPr>
          <p:nvPr userDrawn="1"/>
        </p:nvGrpSpPr>
        <p:grpSpPr>
          <a:xfrm>
            <a:off x="4271358" y="1481725"/>
            <a:ext cx="1010400" cy="1010133"/>
            <a:chOff x="3059832" y="332656"/>
            <a:chExt cx="1008000" cy="1008000"/>
          </a:xfrm>
        </p:grpSpPr>
        <p:sp>
          <p:nvSpPr>
            <p:cNvPr id="21" name="Espace réservé du texte 7"/>
            <p:cNvSpPr txBox="1">
              <a:spLocks noChangeAspect="1"/>
            </p:cNvSpPr>
            <p:nvPr userDrawn="1"/>
          </p:nvSpPr>
          <p:spPr>
            <a:xfrm flipV="1">
              <a:off x="3059832" y="332656"/>
              <a:ext cx="1008000" cy="1008000"/>
            </a:xfrm>
            <a:custGeom>
              <a:avLst/>
              <a:gdLst>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899996 w 1080000"/>
                <a:gd name="connsiteY7" fmla="*/ 1080000 h 1080000"/>
                <a:gd name="connsiteX8" fmla="*/ 180004 w 1080000"/>
                <a:gd name="connsiteY8" fmla="*/ 1080000 h 1080000"/>
                <a:gd name="connsiteX9" fmla="*/ 52722 w 1080000"/>
                <a:gd name="connsiteY9" fmla="*/ 1027278 h 1080000"/>
                <a:gd name="connsiteX10" fmla="*/ 0 w 1080000"/>
                <a:gd name="connsiteY10" fmla="*/ 899996 h 1080000"/>
                <a:gd name="connsiteX11" fmla="*/ 0 w 1080000"/>
                <a:gd name="connsiteY11" fmla="*/ 180004 h 1080000"/>
                <a:gd name="connsiteX0" fmla="*/ 0 w 1158607"/>
                <a:gd name="connsiteY0" fmla="*/ 180004 h 1080120"/>
                <a:gd name="connsiteX1" fmla="*/ 52722 w 1158607"/>
                <a:gd name="connsiteY1" fmla="*/ 52722 h 1080120"/>
                <a:gd name="connsiteX2" fmla="*/ 180004 w 1158607"/>
                <a:gd name="connsiteY2" fmla="*/ 0 h 1080120"/>
                <a:gd name="connsiteX3" fmla="*/ 899996 w 1158607"/>
                <a:gd name="connsiteY3" fmla="*/ 0 h 1080120"/>
                <a:gd name="connsiteX4" fmla="*/ 1027278 w 1158607"/>
                <a:gd name="connsiteY4" fmla="*/ 52722 h 1080120"/>
                <a:gd name="connsiteX5" fmla="*/ 1080000 w 1158607"/>
                <a:gd name="connsiteY5" fmla="*/ 180004 h 1080120"/>
                <a:gd name="connsiteX6" fmla="*/ 1080000 w 1158607"/>
                <a:gd name="connsiteY6" fmla="*/ 899996 h 1080120"/>
                <a:gd name="connsiteX7" fmla="*/ 1008608 w 1158607"/>
                <a:gd name="connsiteY7" fmla="*/ 1080120 h 1080120"/>
                <a:gd name="connsiteX8" fmla="*/ 180004 w 1158607"/>
                <a:gd name="connsiteY8" fmla="*/ 1080000 h 1080120"/>
                <a:gd name="connsiteX9" fmla="*/ 52722 w 1158607"/>
                <a:gd name="connsiteY9" fmla="*/ 1027278 h 1080120"/>
                <a:gd name="connsiteX10" fmla="*/ 0 w 1158607"/>
                <a:gd name="connsiteY10" fmla="*/ 899996 h 1080120"/>
                <a:gd name="connsiteX11" fmla="*/ 0 w 1158607"/>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9260"/>
                <a:gd name="connsiteX1" fmla="*/ 52722 w 1080000"/>
                <a:gd name="connsiteY1" fmla="*/ 52722 h 1089260"/>
                <a:gd name="connsiteX2" fmla="*/ 180004 w 1080000"/>
                <a:gd name="connsiteY2" fmla="*/ 0 h 1089260"/>
                <a:gd name="connsiteX3" fmla="*/ 899996 w 1080000"/>
                <a:gd name="connsiteY3" fmla="*/ 0 h 1089260"/>
                <a:gd name="connsiteX4" fmla="*/ 1027278 w 1080000"/>
                <a:gd name="connsiteY4" fmla="*/ 52722 h 1089260"/>
                <a:gd name="connsiteX5" fmla="*/ 1080000 w 1080000"/>
                <a:gd name="connsiteY5" fmla="*/ 180004 h 1089260"/>
                <a:gd name="connsiteX6" fmla="*/ 1080000 w 1080000"/>
                <a:gd name="connsiteY6" fmla="*/ 899996 h 1089260"/>
                <a:gd name="connsiteX7" fmla="*/ 1008608 w 1080000"/>
                <a:gd name="connsiteY7" fmla="*/ 1080120 h 1089260"/>
                <a:gd name="connsiteX8" fmla="*/ 180004 w 1080000"/>
                <a:gd name="connsiteY8" fmla="*/ 1080000 h 1089260"/>
                <a:gd name="connsiteX9" fmla="*/ 52722 w 1080000"/>
                <a:gd name="connsiteY9" fmla="*/ 1027278 h 1089260"/>
                <a:gd name="connsiteX10" fmla="*/ 0 w 1080000"/>
                <a:gd name="connsiteY10" fmla="*/ 899996 h 1089260"/>
                <a:gd name="connsiteX11" fmla="*/ 0 w 1080000"/>
                <a:gd name="connsiteY11" fmla="*/ 180004 h 1089260"/>
                <a:gd name="connsiteX0" fmla="*/ 0 w 1080650"/>
                <a:gd name="connsiteY0" fmla="*/ 180004 h 1089259"/>
                <a:gd name="connsiteX1" fmla="*/ 52722 w 1080650"/>
                <a:gd name="connsiteY1" fmla="*/ 52722 h 1089259"/>
                <a:gd name="connsiteX2" fmla="*/ 180004 w 1080650"/>
                <a:gd name="connsiteY2" fmla="*/ 0 h 1089259"/>
                <a:gd name="connsiteX3" fmla="*/ 899996 w 1080650"/>
                <a:gd name="connsiteY3" fmla="*/ 0 h 1089259"/>
                <a:gd name="connsiteX4" fmla="*/ 1027278 w 1080650"/>
                <a:gd name="connsiteY4" fmla="*/ 52722 h 1089259"/>
                <a:gd name="connsiteX5" fmla="*/ 1080000 w 1080650"/>
                <a:gd name="connsiteY5" fmla="*/ 180004 h 1089259"/>
                <a:gd name="connsiteX6" fmla="*/ 1080000 w 1080650"/>
                <a:gd name="connsiteY6" fmla="*/ 899996 h 1089259"/>
                <a:gd name="connsiteX7" fmla="*/ 1080616 w 1080650"/>
                <a:gd name="connsiteY7" fmla="*/ 1080119 h 1089259"/>
                <a:gd name="connsiteX8" fmla="*/ 180004 w 1080650"/>
                <a:gd name="connsiteY8" fmla="*/ 1080000 h 1089259"/>
                <a:gd name="connsiteX9" fmla="*/ 52722 w 1080650"/>
                <a:gd name="connsiteY9" fmla="*/ 1027278 h 1089259"/>
                <a:gd name="connsiteX10" fmla="*/ 0 w 1080650"/>
                <a:gd name="connsiteY10" fmla="*/ 899996 h 1089259"/>
                <a:gd name="connsiteX11" fmla="*/ 0 w 1080650"/>
                <a:gd name="connsiteY11" fmla="*/ 180004 h 1089259"/>
                <a:gd name="connsiteX0" fmla="*/ 0 w 1080650"/>
                <a:gd name="connsiteY0" fmla="*/ 180004 h 1089260"/>
                <a:gd name="connsiteX1" fmla="*/ 52722 w 1080650"/>
                <a:gd name="connsiteY1" fmla="*/ 52722 h 1089260"/>
                <a:gd name="connsiteX2" fmla="*/ 180004 w 1080650"/>
                <a:gd name="connsiteY2" fmla="*/ 0 h 1089260"/>
                <a:gd name="connsiteX3" fmla="*/ 899996 w 1080650"/>
                <a:gd name="connsiteY3" fmla="*/ 0 h 1089260"/>
                <a:gd name="connsiteX4" fmla="*/ 1027278 w 1080650"/>
                <a:gd name="connsiteY4" fmla="*/ 52722 h 1089260"/>
                <a:gd name="connsiteX5" fmla="*/ 1080000 w 1080650"/>
                <a:gd name="connsiteY5" fmla="*/ 180004 h 1089260"/>
                <a:gd name="connsiteX6" fmla="*/ 1080000 w 1080650"/>
                <a:gd name="connsiteY6" fmla="*/ 899996 h 1089260"/>
                <a:gd name="connsiteX7" fmla="*/ 1080616 w 1080650"/>
                <a:gd name="connsiteY7" fmla="*/ 1080120 h 1089260"/>
                <a:gd name="connsiteX8" fmla="*/ 180004 w 1080650"/>
                <a:gd name="connsiteY8" fmla="*/ 1080000 h 1089260"/>
                <a:gd name="connsiteX9" fmla="*/ 52722 w 1080650"/>
                <a:gd name="connsiteY9" fmla="*/ 1027278 h 1089260"/>
                <a:gd name="connsiteX10" fmla="*/ 0 w 1080650"/>
                <a:gd name="connsiteY10" fmla="*/ 899996 h 1089260"/>
                <a:gd name="connsiteX11" fmla="*/ 0 w 1080650"/>
                <a:gd name="connsiteY11" fmla="*/ 180004 h 1089260"/>
                <a:gd name="connsiteX0" fmla="*/ 0 w 1080616"/>
                <a:gd name="connsiteY0" fmla="*/ 180004 h 1089260"/>
                <a:gd name="connsiteX1" fmla="*/ 52722 w 1080616"/>
                <a:gd name="connsiteY1" fmla="*/ 52722 h 1089260"/>
                <a:gd name="connsiteX2" fmla="*/ 180004 w 1080616"/>
                <a:gd name="connsiteY2" fmla="*/ 0 h 1089260"/>
                <a:gd name="connsiteX3" fmla="*/ 899996 w 1080616"/>
                <a:gd name="connsiteY3" fmla="*/ 0 h 1089260"/>
                <a:gd name="connsiteX4" fmla="*/ 1027278 w 1080616"/>
                <a:gd name="connsiteY4" fmla="*/ 52722 h 1089260"/>
                <a:gd name="connsiteX5" fmla="*/ 1080000 w 1080616"/>
                <a:gd name="connsiteY5" fmla="*/ 180004 h 1089260"/>
                <a:gd name="connsiteX6" fmla="*/ 1080616 w 1080616"/>
                <a:gd name="connsiteY6" fmla="*/ 1080120 h 1089260"/>
                <a:gd name="connsiteX7" fmla="*/ 180004 w 1080616"/>
                <a:gd name="connsiteY7" fmla="*/ 1080000 h 1089260"/>
                <a:gd name="connsiteX8" fmla="*/ 52722 w 1080616"/>
                <a:gd name="connsiteY8" fmla="*/ 1027278 h 1089260"/>
                <a:gd name="connsiteX9" fmla="*/ 0 w 1080616"/>
                <a:gd name="connsiteY9" fmla="*/ 899996 h 1089260"/>
                <a:gd name="connsiteX10" fmla="*/ 0 w 1080616"/>
                <a:gd name="connsiteY10" fmla="*/ 180004 h 108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16" h="1089260">
                  <a:moveTo>
                    <a:pt x="0" y="180004"/>
                  </a:moveTo>
                  <a:cubicBezTo>
                    <a:pt x="0" y="132264"/>
                    <a:pt x="18965" y="86479"/>
                    <a:pt x="52722" y="52722"/>
                  </a:cubicBezTo>
                  <a:cubicBezTo>
                    <a:pt x="86479" y="18965"/>
                    <a:pt x="132264" y="0"/>
                    <a:pt x="180004" y="0"/>
                  </a:cubicBezTo>
                  <a:lnTo>
                    <a:pt x="899996" y="0"/>
                  </a:lnTo>
                  <a:cubicBezTo>
                    <a:pt x="947736" y="0"/>
                    <a:pt x="993521" y="18965"/>
                    <a:pt x="1027278" y="52722"/>
                  </a:cubicBezTo>
                  <a:cubicBezTo>
                    <a:pt x="1061035" y="86479"/>
                    <a:pt x="1080000" y="132264"/>
                    <a:pt x="1080000" y="180004"/>
                  </a:cubicBezTo>
                  <a:cubicBezTo>
                    <a:pt x="1080205" y="480043"/>
                    <a:pt x="1080411" y="780081"/>
                    <a:pt x="1080616" y="1080120"/>
                  </a:cubicBezTo>
                  <a:cubicBezTo>
                    <a:pt x="1080582" y="1089260"/>
                    <a:pt x="339318" y="1088807"/>
                    <a:pt x="180004" y="1080000"/>
                  </a:cubicBezTo>
                  <a:cubicBezTo>
                    <a:pt x="132264" y="1080000"/>
                    <a:pt x="86479" y="1061035"/>
                    <a:pt x="52722" y="1027278"/>
                  </a:cubicBezTo>
                  <a:cubicBezTo>
                    <a:pt x="18965" y="993521"/>
                    <a:pt x="0" y="947736"/>
                    <a:pt x="0" y="899996"/>
                  </a:cubicBezTo>
                  <a:lnTo>
                    <a:pt x="0" y="180004"/>
                  </a:lnTo>
                  <a:close/>
                </a:path>
              </a:pathLst>
            </a:custGeom>
            <a:solidFill>
              <a:schemeClr val="accent1"/>
            </a:solidFill>
            <a:ln>
              <a:noFill/>
            </a:ln>
          </p:spPr>
          <p:txBody>
            <a:bodyPr vert="horz" lIns="36000" tIns="0" rIns="36000" bIns="0" rtlCol="0" anchor="ctr">
              <a:noAutofit/>
            </a:bodyPr>
            <a:lstStyle>
              <a:lvl1pPr marL="0" indent="0" algn="ctr">
                <a:spcBef>
                  <a:spcPts val="0"/>
                </a:spcBef>
                <a:buFontTx/>
                <a:buNone/>
                <a:defRPr sz="2400">
                  <a:solidFill>
                    <a:schemeClr val="bg1"/>
                  </a:solidFill>
                </a:defRPr>
              </a:lvl1pPr>
              <a:lvl2pPr marL="0" indent="0" algn="r">
                <a:spcBef>
                  <a:spcPts val="0"/>
                </a:spcBef>
                <a:buFontTx/>
                <a:buNone/>
                <a:defRPr sz="1400">
                  <a:solidFill>
                    <a:schemeClr val="bg1"/>
                  </a:solidFill>
                </a:defRPr>
              </a:lvl2pPr>
              <a:lvl3pPr marL="0" indent="0" algn="r">
                <a:spcBef>
                  <a:spcPts val="0"/>
                </a:spcBef>
                <a:buFontTx/>
                <a:buNone/>
                <a:defRPr sz="1400">
                  <a:solidFill>
                    <a:schemeClr val="bg1"/>
                  </a:solidFill>
                </a:defRPr>
              </a:lvl3pPr>
              <a:lvl4pPr marL="0" indent="0" algn="r">
                <a:spcBef>
                  <a:spcPts val="0"/>
                </a:spcBef>
                <a:buFontTx/>
                <a:buNone/>
                <a:defRPr sz="1400">
                  <a:solidFill>
                    <a:schemeClr val="bg1"/>
                  </a:solidFill>
                </a:defRPr>
              </a:lvl4pPr>
              <a:lvl5pPr marL="0" indent="0" algn="r">
                <a:spcBef>
                  <a:spcPts val="0"/>
                </a:spcBef>
                <a:buFontTx/>
                <a:buNone/>
                <a:defRPr sz="1400">
                  <a:solidFill>
                    <a:schemeClr val="bg1"/>
                  </a:solidFill>
                </a:defRPr>
              </a:lvl5pPr>
            </a:lstStyle>
            <a:p>
              <a:pPr marL="0" marR="0" lvl="0" indent="0" algn="ctr" defTabSz="1069038" rtl="0" eaLnBrk="1" fontAlgn="auto" latinLnBrk="0" hangingPunct="1">
                <a:lnSpc>
                  <a:spcPct val="90000"/>
                </a:lnSpc>
                <a:spcBef>
                  <a:spcPts val="0"/>
                </a:spcBef>
                <a:spcAft>
                  <a:spcPts val="0"/>
                </a:spcAft>
                <a:buClrTx/>
                <a:buSzTx/>
                <a:buFontTx/>
                <a:buNone/>
                <a:tabLst/>
                <a:defRPr/>
              </a:pPr>
              <a:endParaRPr kumimoji="0" lang="fr-FR" sz="2806" b="0" i="0" u="none" strike="noStrike" kern="1200" cap="none" spc="0" normalizeH="0" baseline="0" noProof="0" smtClean="0">
                <a:ln>
                  <a:noFill/>
                </a:ln>
                <a:solidFill>
                  <a:sysClr val="window" lastClr="FFFFFF"/>
                </a:solidFill>
                <a:effectLst/>
                <a:uLnTx/>
                <a:uFillTx/>
                <a:latin typeface="Calibri"/>
                <a:ea typeface="+mn-ea"/>
                <a:cs typeface="+mn-cs"/>
              </a:endParaRPr>
            </a:p>
          </p:txBody>
        </p:sp>
        <p:pic>
          <p:nvPicPr>
            <p:cNvPr id="22" name="Image 21" descr="ERDF_Picto_Humains-08_blanc.png"/>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a:xfrm>
              <a:off x="3131832" y="519141"/>
              <a:ext cx="864000" cy="635030"/>
            </a:xfrm>
            <a:prstGeom prst="rect">
              <a:avLst/>
            </a:prstGeom>
          </p:spPr>
        </p:pic>
      </p:grpSp>
    </p:spTree>
    <p:extLst>
      <p:ext uri="{BB962C8B-B14F-4D97-AF65-F5344CB8AC3E}">
        <p14:creationId xmlns:p14="http://schemas.microsoft.com/office/powerpoint/2010/main" val="335013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984250"/>
            <a:ext cx="8020050" cy="2093913"/>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159125"/>
            <a:ext cx="8020050" cy="14509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11BEEF-EC80-4C2D-BB8E-C838D480D0A5}" type="slidenum">
              <a:rPr lang="fr-FR" smtClean="0"/>
              <a:t>‹N°›</a:t>
            </a:fld>
            <a:endParaRPr lang="fr-FR"/>
          </a:p>
        </p:txBody>
      </p:sp>
    </p:spTree>
    <p:extLst>
      <p:ext uri="{BB962C8B-B14F-4D97-AF65-F5344CB8AC3E}">
        <p14:creationId xmlns:p14="http://schemas.microsoft.com/office/powerpoint/2010/main" val="29728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F7297FF-61FA-D946-9F23-C4DDE5BE1018}"/>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Tree>
    <p:extLst>
      <p:ext uri="{BB962C8B-B14F-4D97-AF65-F5344CB8AC3E}">
        <p14:creationId xmlns:p14="http://schemas.microsoft.com/office/powerpoint/2010/main" val="823857947"/>
      </p:ext>
    </p:extLst>
  </p:cSld>
  <p:clrMap bg1="lt1" tx1="dk1" bg2="lt2" tx2="dk2" accent1="accent1" accent2="accent2" accent3="accent3" accent4="accent4" accent5="accent5" accent6="accent6" hlink="hlink" folHlink="folHlink"/>
  <p:sldLayoutIdLst>
    <p:sldLayoutId id="2147483698" r:id="rId1"/>
    <p:sldLayoutId id="2147483715" r:id="rId2"/>
    <p:sldLayoutId id="2147483695" r:id="rId3"/>
    <p:sldLayoutId id="2147483697" r:id="rId4"/>
    <p:sldLayoutId id="2147483696" r:id="rId5"/>
    <p:sldLayoutId id="2147483699" r:id="rId6"/>
    <p:sldLayoutId id="2147483700" r:id="rId7"/>
    <p:sldLayoutId id="214748370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35013" y="320675"/>
            <a:ext cx="9223375" cy="116205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735013" y="1600200"/>
            <a:ext cx="9223375" cy="3816350"/>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735013" y="5573713"/>
            <a:ext cx="2406650" cy="320675"/>
          </a:xfrm>
          <a:prstGeom prst="rect">
            <a:avLst/>
          </a:prstGeom>
        </p:spPr>
        <p:txBody>
          <a:bodyPr vert="horz" lIns="91440" tIns="45720" rIns="91440" bIns="45720" rtlCol="0" anchor="ctr"/>
          <a:lstStyle>
            <a:lvl1pPr algn="l">
              <a:defRPr sz="1200">
                <a:solidFill>
                  <a:schemeClr val="tx1">
                    <a:tint val="75000"/>
                  </a:schemeClr>
                </a:solidFill>
              </a:defRPr>
            </a:lvl1pPr>
          </a:lstStyle>
          <a:p>
            <a:fld id="{3CE8D59A-7FD1-42AA-BD2E-3F801B8FA56A}" type="datetimeFigureOut">
              <a:rPr lang="fr-FR" smtClean="0"/>
              <a:t>01/02/2021</a:t>
            </a:fld>
            <a:endParaRPr lang="fr-FR"/>
          </a:p>
        </p:txBody>
      </p:sp>
      <p:sp>
        <p:nvSpPr>
          <p:cNvPr id="5" name="Espace réservé du pied de page 4"/>
          <p:cNvSpPr>
            <a:spLocks noGrp="1"/>
          </p:cNvSpPr>
          <p:nvPr>
            <p:ph type="ftr" sz="quarter" idx="3"/>
          </p:nvPr>
        </p:nvSpPr>
        <p:spPr>
          <a:xfrm>
            <a:off x="3541713" y="5573713"/>
            <a:ext cx="3609975"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551738" y="5573713"/>
            <a:ext cx="2406650" cy="320675"/>
          </a:xfrm>
          <a:prstGeom prst="rect">
            <a:avLst/>
          </a:prstGeom>
        </p:spPr>
        <p:txBody>
          <a:bodyPr vert="horz" lIns="91440" tIns="45720" rIns="91440" bIns="45720" rtlCol="0" anchor="ctr"/>
          <a:lstStyle>
            <a:lvl1pPr algn="r">
              <a:defRPr sz="1200">
                <a:solidFill>
                  <a:schemeClr val="tx1">
                    <a:tint val="75000"/>
                  </a:schemeClr>
                </a:solidFill>
              </a:defRPr>
            </a:lvl1pPr>
          </a:lstStyle>
          <a:p>
            <a:fld id="{9011BEEF-EC80-4C2D-BB8E-C838D480D0A5}" type="slidenum">
              <a:rPr lang="fr-FR" smtClean="0"/>
              <a:t>‹N°›</a:t>
            </a:fld>
            <a:endParaRPr lang="fr-FR"/>
          </a:p>
        </p:txBody>
      </p:sp>
    </p:spTree>
    <p:extLst>
      <p:ext uri="{BB962C8B-B14F-4D97-AF65-F5344CB8AC3E}">
        <p14:creationId xmlns:p14="http://schemas.microsoft.com/office/powerpoint/2010/main" val="289105104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97161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2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securite-routiere.gouv.fr/actualites/journees-de-la-securite-routiere-au-travail-ce-que-les-entreprises-vont-proposer" TargetMode="External"/><Relationship Id="rId7" Type="http://schemas.openxmlformats.org/officeDocument/2006/relationships/hyperlink" Target="https://www.myelectricnetwork.fr/group/ile-de-france-ouest/lire-detail/-/asset_publisher/AO6j/content/securite-routiere-tous-a-beltoise-?_com_liferay_asset_publisher_web_portlet_AssetPublisherPortlet_INSTANCE_AO6j_instanceId=AO6j&amp;_com_liferay_asset_publisher_web_portlet_AssetPublisherPortlet_INSTANCE_AO6j_languageId=fr_FR"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hyperlink" Target="https://www.myelectricnetwork.fr/group/enedis-infos/lire-detail/-/asset_publisher/AO6j/content/enedis-jt-17-octobre-2017?_com_liferay_asset_publisher_web_portlet_AssetPublisherPortlet_INSTANCE_AO6j_instanceId=AO6j&amp;_com_liferay_asset_publisher_web_portlet_AssetPublisherPortlet_INSTANCE_AO6j_languageId=fr_FR" TargetMode="Externa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s://collab.intranet.enedis.fr/espaces/preventeurs/Lists/Risques%20et%20expertise%20%20liste/DispForm.aspx?ID=73&amp;Source=https%3A%2F%2Fcollab%2Eintranet%2Eenedis%2Efr%2Fespaces%2Fpreventeurs%2FLists%2FRisques%2520et%2520expertise%2520%2520liste%2FPar%2520nature%2520de%2520risque%2Easpx&amp;ContentTypeId=0x010024C5DD65C80A764E908EA23B0EEBD116" TargetMode="External"/><Relationship Id="rId18" Type="http://schemas.openxmlformats.org/officeDocument/2006/relationships/image" Target="../media/image58.png"/><Relationship Id="rId3" Type="http://schemas.openxmlformats.org/officeDocument/2006/relationships/hyperlink" Target="https://collab.intranet.enedis.fr/espaces/preventeurs/CultureSec/SiteAssets/Pages/Fondamentaux/13%20m%C3%A8tres.mp4" TargetMode="External"/><Relationship Id="rId7" Type="http://schemas.openxmlformats.org/officeDocument/2006/relationships/hyperlink" Target="https://collab.intranet.enedis.fr/espaces/preventeurs/Lists/Risques%20et%20expertise%20%20liste/DispForm.aspx?ID=69&amp;Source=https%3A%2F%2Fcollab%2Eintranet%2Eenedis%2Efr%2Fespaces%2Fpreventeurs%2FLists%2FRisques%2520et%2520expertise%2520%2520liste%2FPar%2520nature%2520de%2520risque%2Easpx&amp;ContentTypeId=0x010024C5DD65C80A764E908EA23B0EEBD116" TargetMode="External"/><Relationship Id="rId12" Type="http://schemas.openxmlformats.org/officeDocument/2006/relationships/image" Target="../media/image55.png"/><Relationship Id="rId17" Type="http://schemas.openxmlformats.org/officeDocument/2006/relationships/hyperlink" Target="https://collab.intranet.enedis.fr/espaces/preventeurs/CultureSec/SiteAssets/Pages/Fondamentaux/Jamy-distance-freinage.mp4" TargetMode="External"/><Relationship Id="rId2" Type="http://schemas.openxmlformats.org/officeDocument/2006/relationships/notesSlide" Target="../notesSlides/notesSlide15.xml"/><Relationship Id="rId16"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hyperlink" Target="https://collab.intranet.enedis.fr/espaces/preventeurs/CultureSec/SiteAssets/Pages/Fondamentaux/Turbo%20une%20minute%20pour%20la%20s%C3%A9curit%C3%A9%20routi%C3%A8re%20-%20La%20conduite%20en%20hiver.mp4" TargetMode="External"/><Relationship Id="rId5" Type="http://schemas.openxmlformats.org/officeDocument/2006/relationships/hyperlink" Target="https://collab.intranet.enedis.fr/espaces/preventeurs/CultureSec/Lists/approches/DispForm.aspx?ID=33&amp;Source=https%3a//collab.intranet.enedis.fr/espaces/preventeurs/CultureSec/Pages/Fondamentaux.aspx&amp;ContentTypeId=0x01002A3D3DE553E4B646A16EDFDFDC52A225" TargetMode="External"/><Relationship Id="rId15" Type="http://schemas.openxmlformats.org/officeDocument/2006/relationships/hyperlink" Target="https://collab.intranet.enedis.fr/espaces/preventeurs/CultureSec/SiteAssets/Pages/Fondamentaux/S%C3%A9curit%C3%A9%20routi%C3%A8re%20_%2040%20ans%20de%20ceinture%20obligatoire.mp4" TargetMode="Externa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hyperlink" Target="https://collab.intranet.enedis.fr/espaces/preventeurs/CultureSec/SiteAssets/Pages/Fondamentaux/Anastase%20-%20Le%20Tour%20De%20Magie%20(pr%C3%A9vention%20Routi%C3%A8re).mp4" TargetMode="External"/><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emf"/><Relationship Id="rId4" Type="http://schemas.openxmlformats.org/officeDocument/2006/relationships/image" Target="../media/image69.pn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hyperlink" Target="https://collab.intranet.enedis.fr/espaces/preventeurs/CultureSec/SiteAssets/Pages/Fondamentaux/Zone%20de%20rencontre.pdf" TargetMode="External"/><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hyperlink" Target="https://collab.intranet.enedis.fr/espaces/preventeurs/CultureSec/SiteAssets/Pages/Fondamentaux/Un%20pi%C3%A9ton%20traverse.pdf" TargetMode="External"/><Relationship Id="rId5" Type="http://schemas.openxmlformats.org/officeDocument/2006/relationships/image" Target="../media/image78.png"/><Relationship Id="rId4" Type="http://schemas.openxmlformats.org/officeDocument/2006/relationships/hyperlink" Target="https://collab.intranet.enedis.fr/espaces/preventeurs/CultureSec/SiteAssets/Pages/Fondamentaux/Zone%2030.pdf" TargetMode="External"/><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Memo-risques-routiers-2.PNG" TargetMode="External"/><Relationship Id="rId5" Type="http://schemas.openxmlformats.org/officeDocument/2006/relationships/image" Target="../media/image81.png"/><Relationship Id="rId4" Type="http://schemas.openxmlformats.org/officeDocument/2006/relationships/hyperlink" Target="../Memo-risques-routiers-1.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9.jpeg"/></Relationships>
</file>

<file path=ppt/slides/_rels/slide3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www.securite-routiere.gouv.fr/employeurs-engages/les-journees-de-la-securite-routiere-au-travail" TargetMode="External"/><Relationship Id="rId3" Type="http://schemas.openxmlformats.org/officeDocument/2006/relationships/image" Target="../media/image18.PNG"/><Relationship Id="rId7" Type="http://schemas.openxmlformats.org/officeDocument/2006/relationships/hyperlink" Target="https://www.securite-routiere.gouv.fr/reglementation-liee-la-route/le-code-de-la-ru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securite-routiere.gouv.fr/chacun-sa-conduite/le-risque-routier-professionnel" TargetMode="External"/><Relationship Id="rId5" Type="http://schemas.openxmlformats.org/officeDocument/2006/relationships/hyperlink" Target="http://www.securite-routiere.gouv.fr/" TargetMode="External"/><Relationship Id="rId10" Type="http://schemas.openxmlformats.org/officeDocument/2006/relationships/hyperlink" Target="https://www.youtube.com/channel/UCwn_r0JN4cEUo66R03uddww/featured" TargetMode="External"/><Relationship Id="rId4" Type="http://schemas.openxmlformats.org/officeDocument/2006/relationships/hyperlink" Target="https://www.securite-routiere.gouv.fr/dangers-de-la-route/le-telephone-et-la-conduite" TargetMode="External"/><Relationship Id="rId9" Type="http://schemas.openxmlformats.org/officeDocument/2006/relationships/hyperlink" Target="http://www.anper.info/"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s://collab.intranet.enedis.fr/espaces/preventeurs/CultureSec/SiteAssets/Pages/Fondamentaux/Enedis-Bretagne-video-RR-web.mp4" TargetMode="Externa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hart" Target="../charts/chart1.xml"/><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chart" Target="../charts/chart2.xml"/><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24BBF67-2C2C-0149-BC36-036954CC8C8F}"/>
              </a:ext>
            </a:extLst>
          </p:cNvPr>
          <p:cNvSpPr txBox="1"/>
          <p:nvPr/>
        </p:nvSpPr>
        <p:spPr>
          <a:xfrm>
            <a:off x="1384300" y="3623528"/>
            <a:ext cx="4572000" cy="1323439"/>
          </a:xfrm>
          <a:prstGeom prst="rect">
            <a:avLst/>
          </a:prstGeom>
          <a:noFill/>
        </p:spPr>
        <p:txBody>
          <a:bodyPr wrap="square" rtlCol="0">
            <a:spAutoFit/>
          </a:bodyPr>
          <a:lstStyle/>
          <a:p>
            <a:r>
              <a:rPr kumimoji="0" lang="fr-FR" sz="2000" b="1" i="0" u="none" strike="noStrike" kern="1200" cap="none" spc="0" normalizeH="0" baseline="0" noProof="0" dirty="0" smtClean="0">
                <a:ln>
                  <a:noFill/>
                </a:ln>
                <a:solidFill>
                  <a:srgbClr val="FFFFFF"/>
                </a:solidFill>
                <a:effectLst/>
                <a:uLnTx/>
                <a:uFillTx/>
                <a:latin typeface="Ubuntu" panose="020B0504030602030204" pitchFamily="34" charset="0"/>
                <a:ea typeface="+mn-ea"/>
                <a:cs typeface="+mn-cs"/>
              </a:rPr>
              <a:t>Le risque routier</a:t>
            </a:r>
            <a:r>
              <a:rPr kumimoji="0" lang="fr-FR"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a:r>
            <a:br>
              <a:rPr kumimoji="0" lang="fr-FR"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br>
            <a:r>
              <a:rPr lang="fr-FR" sz="2000" dirty="0">
                <a:solidFill>
                  <a:schemeClr val="bg1"/>
                </a:solidFill>
              </a:rPr>
              <a:t>Je ne manipule pas mon téléphone au volant et j’adapte ma vitesse à mon environnement</a:t>
            </a:r>
          </a:p>
        </p:txBody>
      </p:sp>
      <p:sp>
        <p:nvSpPr>
          <p:cNvPr id="3" name="ZoneTexte 2">
            <a:extLst>
              <a:ext uri="{FF2B5EF4-FFF2-40B4-BE49-F238E27FC236}">
                <a16:creationId xmlns:a16="http://schemas.microsoft.com/office/drawing/2014/main" id="{7985EF96-A0A0-D243-97D3-164B921EA338}"/>
              </a:ext>
            </a:extLst>
          </p:cNvPr>
          <p:cNvSpPr txBox="1"/>
          <p:nvPr/>
        </p:nvSpPr>
        <p:spPr>
          <a:xfrm>
            <a:off x="1384300" y="1939925"/>
            <a:ext cx="1447800" cy="1384995"/>
          </a:xfrm>
          <a:prstGeom prst="rect">
            <a:avLst/>
          </a:prstGeom>
          <a:noFill/>
        </p:spPr>
        <p:txBody>
          <a:bodyPr wrap="square" rtlCol="0">
            <a:spAutoFit/>
          </a:bodyPr>
          <a:lstStyle/>
          <a:p>
            <a:pPr algn="ctr"/>
            <a:r>
              <a:rPr lang="fr-FR" sz="2800" b="1" cap="small" dirty="0">
                <a:solidFill>
                  <a:schemeClr val="bg1"/>
                </a:solidFill>
              </a:rPr>
              <a:t>Boîte </a:t>
            </a:r>
          </a:p>
          <a:p>
            <a:pPr algn="ctr"/>
            <a:r>
              <a:rPr lang="fr-FR" sz="2800" b="1" cap="small" dirty="0">
                <a:solidFill>
                  <a:schemeClr val="bg1"/>
                </a:solidFill>
              </a:rPr>
              <a:t>à outils </a:t>
            </a:r>
            <a:r>
              <a:rPr lang="fr-FR" sz="2800" b="1" cap="small" dirty="0" smtClean="0">
                <a:solidFill>
                  <a:schemeClr val="bg1"/>
                </a:solidFill>
              </a:rPr>
              <a:t>n°7</a:t>
            </a:r>
            <a:endParaRPr lang="fr-FR" sz="2800" cap="small" dirty="0">
              <a:solidFill>
                <a:schemeClr val="bg1"/>
              </a:solidFill>
            </a:endParaRPr>
          </a:p>
        </p:txBody>
      </p:sp>
      <p:sp>
        <p:nvSpPr>
          <p:cNvPr id="4" name="ZoneTexte 3"/>
          <p:cNvSpPr txBox="1"/>
          <p:nvPr/>
        </p:nvSpPr>
        <p:spPr>
          <a:xfrm>
            <a:off x="1384300" y="4987925"/>
            <a:ext cx="4572000" cy="369332"/>
          </a:xfrm>
          <a:prstGeom prst="rect">
            <a:avLst/>
          </a:prstGeom>
          <a:noFill/>
        </p:spPr>
        <p:txBody>
          <a:bodyPr wrap="square" rtlCol="0">
            <a:spAutoFit/>
          </a:bodyPr>
          <a:lstStyle/>
          <a:p>
            <a:r>
              <a:rPr lang="fr-FR" b="1" dirty="0" smtClean="0"/>
              <a:t>Pour nos équipes et nos prestataires</a:t>
            </a:r>
            <a:endParaRPr lang="fr-FR" b="1" dirty="0"/>
          </a:p>
        </p:txBody>
      </p:sp>
      <p:sp>
        <p:nvSpPr>
          <p:cNvPr id="5" name="ZoneTexte 4"/>
          <p:cNvSpPr txBox="1"/>
          <p:nvPr/>
        </p:nvSpPr>
        <p:spPr>
          <a:xfrm>
            <a:off x="5499100" y="4999593"/>
            <a:ext cx="4572000" cy="369332"/>
          </a:xfrm>
          <a:prstGeom prst="rect">
            <a:avLst/>
          </a:prstGeom>
          <a:noFill/>
        </p:spPr>
        <p:txBody>
          <a:bodyPr wrap="square" rtlCol="0">
            <a:spAutoFit/>
          </a:bodyPr>
          <a:lstStyle/>
          <a:p>
            <a:pPr algn="r"/>
            <a:r>
              <a:rPr lang="fr-FR" b="1" dirty="0" smtClean="0"/>
              <a:t>Version externe du 29 janvier 2021</a:t>
            </a:r>
            <a:endParaRPr lang="fr-FR" b="1" dirty="0"/>
          </a:p>
        </p:txBody>
      </p:sp>
      <p:pic>
        <p:nvPicPr>
          <p:cNvPr id="6" name="Imag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9700" y="1502071"/>
            <a:ext cx="2376264" cy="2260701"/>
          </a:xfrm>
          <a:prstGeom prst="rect">
            <a:avLst/>
          </a:prstGeom>
        </p:spPr>
      </p:pic>
    </p:spTree>
    <p:extLst>
      <p:ext uri="{BB962C8B-B14F-4D97-AF65-F5344CB8AC3E}">
        <p14:creationId xmlns:p14="http://schemas.microsoft.com/office/powerpoint/2010/main" val="411548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4" name="Rectangle 3"/>
          <p:cNvSpPr/>
          <p:nvPr/>
        </p:nvSpPr>
        <p:spPr>
          <a:xfrm>
            <a:off x="331056" y="1101725"/>
            <a:ext cx="9928702" cy="707886"/>
          </a:xfrm>
          <a:prstGeom prst="rect">
            <a:avLst/>
          </a:prstGeom>
        </p:spPr>
        <p:txBody>
          <a:bodyPr wrap="square">
            <a:spAutoFit/>
          </a:bodyPr>
          <a:lstStyle/>
          <a:p>
            <a:r>
              <a:rPr lang="fr-FR" sz="2000" b="1" dirty="0">
                <a:solidFill>
                  <a:schemeClr val="tx2"/>
                </a:solidFill>
                <a:ea typeface="+mj-ea"/>
                <a:cs typeface="+mj-cs"/>
              </a:rPr>
              <a:t>Agir contre le risque routier, c'est réfléchir à mettre en œuvre des mesures de prévention en amont </a:t>
            </a:r>
            <a:r>
              <a:rPr lang="fr-FR" sz="1600" dirty="0" smtClean="0"/>
              <a:t>:</a:t>
            </a:r>
            <a:endParaRPr lang="fr-FR" dirty="0"/>
          </a:p>
        </p:txBody>
      </p:sp>
      <p:grpSp>
        <p:nvGrpSpPr>
          <p:cNvPr id="9" name="Groupe 8"/>
          <p:cNvGrpSpPr/>
          <p:nvPr/>
        </p:nvGrpSpPr>
        <p:grpSpPr>
          <a:xfrm>
            <a:off x="943292" y="1635126"/>
            <a:ext cx="8518208" cy="3505199"/>
            <a:chOff x="1155700" y="2016125"/>
            <a:chExt cx="8518208" cy="3505199"/>
          </a:xfrm>
        </p:grpSpPr>
        <p:pic>
          <p:nvPicPr>
            <p:cNvPr id="3" name="Imag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55700" y="2709127"/>
              <a:ext cx="8518208" cy="2812197"/>
            </a:xfrm>
            <a:prstGeom prst="rect">
              <a:avLst/>
            </a:prstGeom>
          </p:spPr>
        </p:pic>
        <p:sp>
          <p:nvSpPr>
            <p:cNvPr id="8" name="Rectangle 7"/>
            <p:cNvSpPr/>
            <p:nvPr/>
          </p:nvSpPr>
          <p:spPr>
            <a:xfrm>
              <a:off x="3898900" y="2016125"/>
              <a:ext cx="2895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5834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4" name="Rectangle 3"/>
          <p:cNvSpPr/>
          <p:nvPr/>
        </p:nvSpPr>
        <p:spPr>
          <a:xfrm>
            <a:off x="317501" y="1046897"/>
            <a:ext cx="10058400" cy="4493538"/>
          </a:xfrm>
          <a:prstGeom prst="rect">
            <a:avLst/>
          </a:prstGeom>
        </p:spPr>
        <p:txBody>
          <a:bodyPr wrap="square">
            <a:spAutoFit/>
          </a:bodyPr>
          <a:lstStyle/>
          <a:p>
            <a:pPr>
              <a:spcBef>
                <a:spcPts val="600"/>
              </a:spcBef>
            </a:pPr>
            <a:r>
              <a:rPr lang="fr-FR" sz="2000" b="1" dirty="0">
                <a:solidFill>
                  <a:schemeClr val="tx2"/>
                </a:solidFill>
              </a:rPr>
              <a:t>Agir contre le risque </a:t>
            </a:r>
            <a:r>
              <a:rPr lang="fr-FR" sz="2000" b="1" dirty="0" smtClean="0">
                <a:solidFill>
                  <a:schemeClr val="tx2"/>
                </a:solidFill>
              </a:rPr>
              <a:t>routier professionnel, </a:t>
            </a:r>
            <a:r>
              <a:rPr lang="fr-FR" sz="2000" b="1" dirty="0">
                <a:solidFill>
                  <a:schemeClr val="tx2"/>
                </a:solidFill>
              </a:rPr>
              <a:t>c'est organiser la GESTION DES DEPLACEMENTS</a:t>
            </a:r>
          </a:p>
          <a:p>
            <a:pPr marL="342900" indent="-342900">
              <a:spcBef>
                <a:spcPts val="600"/>
              </a:spcBef>
              <a:buBlip>
                <a:blip r:embed="rId3"/>
              </a:buBlip>
              <a:tabLst>
                <a:tab pos="547370" algn="l"/>
                <a:tab pos="449580" algn="l"/>
              </a:tabLst>
            </a:pPr>
            <a:r>
              <a:rPr lang="fr-FR" b="1" dirty="0" smtClean="0"/>
              <a:t>Éviter </a:t>
            </a:r>
            <a:r>
              <a:rPr lang="fr-FR" b="1" dirty="0"/>
              <a:t>les déplacements dans la mesure du </a:t>
            </a:r>
            <a:r>
              <a:rPr lang="fr-FR" b="1" dirty="0" smtClean="0"/>
              <a:t>possible</a:t>
            </a:r>
          </a:p>
          <a:p>
            <a:pPr marL="800100" lvl="1" indent="-342900">
              <a:spcBef>
                <a:spcPts val="600"/>
              </a:spcBef>
              <a:buBlip>
                <a:blip r:embed="rId3"/>
              </a:buBlip>
              <a:tabLst>
                <a:tab pos="547370" algn="l"/>
                <a:tab pos="449580" algn="l"/>
              </a:tabLst>
            </a:pPr>
            <a:r>
              <a:rPr lang="fr-FR" dirty="0"/>
              <a:t>Utiliser des technologies de communication (visioconférence, audioconférence, internet</a:t>
            </a:r>
            <a:r>
              <a:rPr lang="fr-FR" dirty="0" smtClean="0"/>
              <a:t>) ;</a:t>
            </a:r>
          </a:p>
          <a:p>
            <a:pPr marL="800100" lvl="1" indent="-342900">
              <a:spcBef>
                <a:spcPts val="600"/>
              </a:spcBef>
              <a:buBlip>
                <a:blip r:embed="rId3"/>
              </a:buBlip>
              <a:tabLst>
                <a:tab pos="547370" algn="l"/>
                <a:tab pos="449580" algn="l"/>
              </a:tabLst>
            </a:pPr>
            <a:r>
              <a:rPr lang="fr-FR" dirty="0" smtClean="0"/>
              <a:t>Supprimer </a:t>
            </a:r>
            <a:r>
              <a:rPr lang="fr-FR" dirty="0"/>
              <a:t>les trajets inutiles par une meilleure préparation des </a:t>
            </a:r>
            <a:r>
              <a:rPr lang="fr-FR" dirty="0" smtClean="0"/>
              <a:t>chantiers par exemple ;</a:t>
            </a:r>
          </a:p>
          <a:p>
            <a:pPr marL="342900" indent="-342900">
              <a:spcBef>
                <a:spcPts val="600"/>
              </a:spcBef>
              <a:buBlip>
                <a:blip r:embed="rId3"/>
              </a:buBlip>
              <a:tabLst>
                <a:tab pos="547370" algn="l"/>
                <a:tab pos="449580" algn="l"/>
              </a:tabLst>
            </a:pPr>
            <a:r>
              <a:rPr lang="fr-FR" b="1" dirty="0" smtClean="0"/>
              <a:t>Réduire </a:t>
            </a:r>
            <a:r>
              <a:rPr lang="fr-FR" b="1" dirty="0"/>
              <a:t>l’exposition au risque routier lors de déplacements, quand le déplacement est nécessaire : </a:t>
            </a:r>
            <a:endParaRPr lang="fr-FR" dirty="0" smtClean="0"/>
          </a:p>
          <a:p>
            <a:pPr marL="800100" lvl="1" indent="-342900">
              <a:spcBef>
                <a:spcPts val="600"/>
              </a:spcBef>
              <a:buBlip>
                <a:blip r:embed="rId3"/>
              </a:buBlip>
              <a:tabLst>
                <a:tab pos="547370" algn="l"/>
                <a:tab pos="449580" algn="l"/>
              </a:tabLst>
            </a:pPr>
            <a:r>
              <a:rPr lang="fr-FR" dirty="0" smtClean="0"/>
              <a:t>Recourir </a:t>
            </a:r>
            <a:r>
              <a:rPr lang="fr-FR" dirty="0"/>
              <a:t>aux transports collectifs </a:t>
            </a:r>
            <a:r>
              <a:rPr lang="fr-FR" dirty="0" smtClean="0"/>
              <a:t>(bus, tram, train, avion, etc.) ;</a:t>
            </a:r>
          </a:p>
          <a:p>
            <a:pPr marL="800100" lvl="1" indent="-342900">
              <a:spcBef>
                <a:spcPts val="600"/>
              </a:spcBef>
              <a:buBlip>
                <a:blip r:embed="rId3"/>
              </a:buBlip>
              <a:tabLst>
                <a:tab pos="547370" algn="l"/>
                <a:tab pos="449580" algn="l"/>
              </a:tabLst>
            </a:pPr>
            <a:r>
              <a:rPr lang="fr-FR" dirty="0"/>
              <a:t>Limiter l’usage des deux-roues à des besoins </a:t>
            </a:r>
            <a:r>
              <a:rPr lang="fr-FR" dirty="0" smtClean="0"/>
              <a:t>spécifiques (petits trajets soumis à autorisation du management) ; </a:t>
            </a:r>
            <a:endParaRPr lang="fr-FR" dirty="0"/>
          </a:p>
          <a:p>
            <a:pPr marL="342900" indent="-342900">
              <a:spcBef>
                <a:spcPts val="600"/>
              </a:spcBef>
              <a:buBlip>
                <a:blip r:embed="rId3"/>
              </a:buBlip>
              <a:tabLst>
                <a:tab pos="547370" algn="l"/>
                <a:tab pos="449580" algn="l"/>
              </a:tabLst>
            </a:pPr>
            <a:r>
              <a:rPr lang="fr-FR" b="1" dirty="0" smtClean="0"/>
              <a:t>Organiser et rationnaliser les déplacements</a:t>
            </a:r>
            <a:endParaRPr lang="fr-FR" dirty="0" smtClean="0"/>
          </a:p>
          <a:p>
            <a:pPr marL="800100" lvl="1" indent="-342900">
              <a:spcBef>
                <a:spcPts val="600"/>
              </a:spcBef>
              <a:buBlip>
                <a:blip r:embed="rId3"/>
              </a:buBlip>
              <a:tabLst>
                <a:tab pos="547370" algn="l"/>
                <a:tab pos="449580" algn="l"/>
              </a:tabLst>
            </a:pPr>
            <a:r>
              <a:rPr lang="fr-FR" dirty="0" smtClean="0"/>
              <a:t>Optimiser </a:t>
            </a:r>
            <a:r>
              <a:rPr lang="fr-FR" dirty="0"/>
              <a:t>l’organisation des tournées, prendre en compte la sécurité dans les délais des </a:t>
            </a:r>
            <a:r>
              <a:rPr lang="fr-FR" dirty="0" smtClean="0"/>
              <a:t>interventions ;</a:t>
            </a:r>
          </a:p>
          <a:p>
            <a:pPr marL="800100" lvl="1" indent="-342900">
              <a:spcBef>
                <a:spcPts val="600"/>
              </a:spcBef>
              <a:buBlip>
                <a:blip r:embed="rId3"/>
              </a:buBlip>
              <a:tabLst>
                <a:tab pos="547370" algn="l"/>
                <a:tab pos="449580" algn="l"/>
              </a:tabLst>
            </a:pPr>
            <a:r>
              <a:rPr lang="fr-FR" dirty="0" smtClean="0"/>
              <a:t>Préparation du trajet : adaptation du trajet au type de véhicule (nacelle, GPS poids lourds, etc.) ;</a:t>
            </a:r>
          </a:p>
          <a:p>
            <a:pPr marL="800100" lvl="1" indent="-342900">
              <a:spcBef>
                <a:spcPts val="600"/>
              </a:spcBef>
              <a:buBlip>
                <a:blip r:embed="rId3"/>
              </a:buBlip>
              <a:tabLst>
                <a:tab pos="547370" algn="l"/>
                <a:tab pos="449580" algn="l"/>
              </a:tabLst>
            </a:pPr>
            <a:r>
              <a:rPr lang="fr-FR" dirty="0" smtClean="0"/>
              <a:t>Conduite en convoi : règles de conduite à organiser.</a:t>
            </a:r>
            <a:endParaRPr lang="fr-FR" dirty="0"/>
          </a:p>
        </p:txBody>
      </p:sp>
    </p:spTree>
    <p:extLst>
      <p:ext uri="{BB962C8B-B14F-4D97-AF65-F5344CB8AC3E}">
        <p14:creationId xmlns:p14="http://schemas.microsoft.com/office/powerpoint/2010/main" val="291133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3" name="Rectangle 2"/>
          <p:cNvSpPr/>
          <p:nvPr/>
        </p:nvSpPr>
        <p:spPr>
          <a:xfrm>
            <a:off x="317500" y="1162804"/>
            <a:ext cx="7239000" cy="3831818"/>
          </a:xfrm>
          <a:prstGeom prst="rect">
            <a:avLst/>
          </a:prstGeom>
        </p:spPr>
        <p:txBody>
          <a:bodyPr wrap="square">
            <a:spAutoFit/>
          </a:bodyPr>
          <a:lstStyle/>
          <a:p>
            <a:pPr>
              <a:spcBef>
                <a:spcPts val="600"/>
              </a:spcBef>
            </a:pPr>
            <a:r>
              <a:rPr lang="fr-FR" sz="2000" b="1" dirty="0">
                <a:solidFill>
                  <a:schemeClr val="tx2"/>
                </a:solidFill>
              </a:rPr>
              <a:t>Agir contre le risque routier, </a:t>
            </a:r>
            <a:r>
              <a:rPr lang="fr-FR" sz="2000" b="1" dirty="0" smtClean="0">
                <a:solidFill>
                  <a:schemeClr val="tx2"/>
                </a:solidFill>
              </a:rPr>
              <a:t>c'est fournir </a:t>
            </a:r>
            <a:r>
              <a:rPr lang="fr-FR" sz="2000" b="1" dirty="0">
                <a:solidFill>
                  <a:schemeClr val="tx2"/>
                </a:solidFill>
              </a:rPr>
              <a:t>des VEHICULES ADAPTES</a:t>
            </a:r>
          </a:p>
          <a:p>
            <a:pPr marL="800100" lvl="1" indent="-342900">
              <a:spcBef>
                <a:spcPts val="600"/>
              </a:spcBef>
              <a:buBlip>
                <a:blip r:embed="rId3"/>
              </a:buBlip>
              <a:tabLst>
                <a:tab pos="547370" algn="l"/>
                <a:tab pos="449580" algn="l"/>
              </a:tabLst>
            </a:pPr>
            <a:r>
              <a:rPr lang="fr-FR" dirty="0" smtClean="0"/>
              <a:t>Le </a:t>
            </a:r>
            <a:r>
              <a:rPr lang="fr-FR" dirty="0"/>
              <a:t>véhicule est aménagé et équipé en fonction des besoins des personnes et des charges à transporter</a:t>
            </a:r>
            <a:r>
              <a:rPr lang="fr-FR" dirty="0" smtClean="0"/>
              <a:t>, séparation entre la partie habitacle de conduite et le chargement (transport de matériaux, de produits, d’outils, etc.) ;</a:t>
            </a:r>
          </a:p>
          <a:p>
            <a:pPr marL="800100" lvl="1" indent="-342900">
              <a:spcBef>
                <a:spcPts val="600"/>
              </a:spcBef>
              <a:buBlip>
                <a:blip r:embed="rId3"/>
              </a:buBlip>
              <a:tabLst>
                <a:tab pos="547370" algn="l"/>
                <a:tab pos="449580" algn="l"/>
              </a:tabLst>
            </a:pPr>
            <a:r>
              <a:rPr lang="fr-FR" dirty="0" smtClean="0"/>
              <a:t>Dans </a:t>
            </a:r>
            <a:r>
              <a:rPr lang="fr-FR" dirty="0"/>
              <a:t>le volume réservé au chargement, arrimage et répartition des </a:t>
            </a:r>
            <a:r>
              <a:rPr lang="fr-FR" dirty="0" smtClean="0"/>
              <a:t>charges ;</a:t>
            </a:r>
          </a:p>
          <a:p>
            <a:pPr marL="800100" lvl="1" indent="-342900">
              <a:spcBef>
                <a:spcPts val="600"/>
              </a:spcBef>
              <a:buBlip>
                <a:blip r:embed="rId3"/>
              </a:buBlip>
              <a:tabLst>
                <a:tab pos="547370" algn="l"/>
                <a:tab pos="449580" algn="l"/>
              </a:tabLst>
            </a:pPr>
            <a:r>
              <a:rPr lang="fr-FR" dirty="0" smtClean="0"/>
              <a:t>Capacité </a:t>
            </a:r>
            <a:r>
              <a:rPr lang="fr-FR" dirty="0"/>
              <a:t>et puissance du véhicule adaptées au </a:t>
            </a:r>
            <a:r>
              <a:rPr lang="fr-FR" dirty="0" smtClean="0"/>
              <a:t>chargement ; </a:t>
            </a:r>
          </a:p>
          <a:p>
            <a:pPr marL="800100" lvl="1" indent="-342900">
              <a:spcBef>
                <a:spcPts val="600"/>
              </a:spcBef>
              <a:buBlip>
                <a:blip r:embed="rId3"/>
              </a:buBlip>
              <a:tabLst>
                <a:tab pos="547370" algn="l"/>
                <a:tab pos="449580" algn="l"/>
              </a:tabLst>
            </a:pPr>
            <a:r>
              <a:rPr lang="fr-FR" dirty="0" smtClean="0"/>
              <a:t>Toute </a:t>
            </a:r>
            <a:r>
              <a:rPr lang="fr-FR" dirty="0"/>
              <a:t>surcharge constitue un facteur d’aggravation du risque. Respecter le poids total des charges selon le véhicule. Pour rappel, le PTAC d’un grand fourgon type Master est de 3,5 </a:t>
            </a:r>
            <a:r>
              <a:rPr lang="fr-FR" dirty="0" smtClean="0"/>
              <a:t>tonnes.</a:t>
            </a:r>
            <a:endParaRPr lang="fr-FR" dirty="0"/>
          </a:p>
          <a:p>
            <a:pPr marL="800100" lvl="1" indent="-342900">
              <a:spcBef>
                <a:spcPts val="600"/>
              </a:spcBef>
              <a:buBlip>
                <a:blip r:embed="rId3"/>
              </a:buBlip>
              <a:tabLst>
                <a:tab pos="547370" algn="l"/>
                <a:tab pos="449580" algn="l"/>
              </a:tabLst>
            </a:pPr>
            <a:endParaRPr lang="fr-FR" dirty="0"/>
          </a:p>
        </p:txBody>
      </p:sp>
      <p:sp>
        <p:nvSpPr>
          <p:cNvPr id="6" name="Espace réservé du contenu 3"/>
          <p:cNvSpPr txBox="1">
            <a:spLocks/>
          </p:cNvSpPr>
          <p:nvPr/>
        </p:nvSpPr>
        <p:spPr bwMode="auto">
          <a:xfrm>
            <a:off x="7704829" y="1254125"/>
            <a:ext cx="2489169" cy="1905000"/>
          </a:xfrm>
          <a:custGeom>
            <a:avLst/>
            <a:gdLst>
              <a:gd name="connsiteX0" fmla="*/ 0 w 3970784"/>
              <a:gd name="connsiteY0" fmla="*/ 518108 h 4681536"/>
              <a:gd name="connsiteX1" fmla="*/ 151751 w 3970784"/>
              <a:gd name="connsiteY1" fmla="*/ 151750 h 4681536"/>
              <a:gd name="connsiteX2" fmla="*/ 518109 w 3970784"/>
              <a:gd name="connsiteY2" fmla="*/ 0 h 4681536"/>
              <a:gd name="connsiteX3" fmla="*/ 3452676 w 3970784"/>
              <a:gd name="connsiteY3" fmla="*/ 0 h 4681536"/>
              <a:gd name="connsiteX4" fmla="*/ 3819034 w 3970784"/>
              <a:gd name="connsiteY4" fmla="*/ 151751 h 4681536"/>
              <a:gd name="connsiteX5" fmla="*/ 3970784 w 3970784"/>
              <a:gd name="connsiteY5" fmla="*/ 518109 h 4681536"/>
              <a:gd name="connsiteX6" fmla="*/ 3970784 w 3970784"/>
              <a:gd name="connsiteY6" fmla="*/ 4163428 h 4681536"/>
              <a:gd name="connsiteX7" fmla="*/ 3819034 w 3970784"/>
              <a:gd name="connsiteY7" fmla="*/ 4529786 h 4681536"/>
              <a:gd name="connsiteX8" fmla="*/ 3452676 w 3970784"/>
              <a:gd name="connsiteY8" fmla="*/ 4681536 h 4681536"/>
              <a:gd name="connsiteX9" fmla="*/ 518108 w 3970784"/>
              <a:gd name="connsiteY9" fmla="*/ 4681536 h 4681536"/>
              <a:gd name="connsiteX10" fmla="*/ 151750 w 3970784"/>
              <a:gd name="connsiteY10" fmla="*/ 4529785 h 4681536"/>
              <a:gd name="connsiteX11" fmla="*/ 0 w 3970784"/>
              <a:gd name="connsiteY11" fmla="*/ 4163427 h 4681536"/>
              <a:gd name="connsiteX12" fmla="*/ 0 w 3970784"/>
              <a:gd name="connsiteY12" fmla="*/ 518108 h 4681536"/>
              <a:gd name="connsiteX0" fmla="*/ 57337 w 4028121"/>
              <a:gd name="connsiteY0" fmla="*/ 693905 h 4857333"/>
              <a:gd name="connsiteX1" fmla="*/ 575446 w 4028121"/>
              <a:gd name="connsiteY1" fmla="*/ 175797 h 4857333"/>
              <a:gd name="connsiteX2" fmla="*/ 3510013 w 4028121"/>
              <a:gd name="connsiteY2" fmla="*/ 175797 h 4857333"/>
              <a:gd name="connsiteX3" fmla="*/ 3876371 w 4028121"/>
              <a:gd name="connsiteY3" fmla="*/ 327548 h 4857333"/>
              <a:gd name="connsiteX4" fmla="*/ 4028121 w 4028121"/>
              <a:gd name="connsiteY4" fmla="*/ 693906 h 4857333"/>
              <a:gd name="connsiteX5" fmla="*/ 4028121 w 4028121"/>
              <a:gd name="connsiteY5" fmla="*/ 4339225 h 4857333"/>
              <a:gd name="connsiteX6" fmla="*/ 3876371 w 4028121"/>
              <a:gd name="connsiteY6" fmla="*/ 4705583 h 4857333"/>
              <a:gd name="connsiteX7" fmla="*/ 3510013 w 4028121"/>
              <a:gd name="connsiteY7" fmla="*/ 4857333 h 4857333"/>
              <a:gd name="connsiteX8" fmla="*/ 575445 w 4028121"/>
              <a:gd name="connsiteY8" fmla="*/ 4857333 h 4857333"/>
              <a:gd name="connsiteX9" fmla="*/ 209087 w 4028121"/>
              <a:gd name="connsiteY9" fmla="*/ 4705582 h 4857333"/>
              <a:gd name="connsiteX10" fmla="*/ 57337 w 4028121"/>
              <a:gd name="connsiteY10" fmla="*/ 4339224 h 4857333"/>
              <a:gd name="connsiteX11" fmla="*/ 57337 w 4028121"/>
              <a:gd name="connsiteY11" fmla="*/ 693905 h 4857333"/>
              <a:gd name="connsiteX0" fmla="*/ 57337 w 4028121"/>
              <a:gd name="connsiteY0" fmla="*/ 724033 h 4887461"/>
              <a:gd name="connsiteX1" fmla="*/ 575446 w 4028121"/>
              <a:gd name="connsiteY1" fmla="*/ 205925 h 4887461"/>
              <a:gd name="connsiteX2" fmla="*/ 3510013 w 4028121"/>
              <a:gd name="connsiteY2" fmla="*/ 205925 h 4887461"/>
              <a:gd name="connsiteX3" fmla="*/ 3876371 w 4028121"/>
              <a:gd name="connsiteY3" fmla="*/ 357676 h 4887461"/>
              <a:gd name="connsiteX4" fmla="*/ 4028121 w 4028121"/>
              <a:gd name="connsiteY4" fmla="*/ 724034 h 4887461"/>
              <a:gd name="connsiteX5" fmla="*/ 4028121 w 4028121"/>
              <a:gd name="connsiteY5" fmla="*/ 4369353 h 4887461"/>
              <a:gd name="connsiteX6" fmla="*/ 3876371 w 4028121"/>
              <a:gd name="connsiteY6" fmla="*/ 4735711 h 4887461"/>
              <a:gd name="connsiteX7" fmla="*/ 3510013 w 4028121"/>
              <a:gd name="connsiteY7" fmla="*/ 4887461 h 4887461"/>
              <a:gd name="connsiteX8" fmla="*/ 575445 w 4028121"/>
              <a:gd name="connsiteY8" fmla="*/ 4887461 h 4887461"/>
              <a:gd name="connsiteX9" fmla="*/ 209087 w 4028121"/>
              <a:gd name="connsiteY9" fmla="*/ 4735710 h 4887461"/>
              <a:gd name="connsiteX10" fmla="*/ 57337 w 4028121"/>
              <a:gd name="connsiteY10" fmla="*/ 4369352 h 4887461"/>
              <a:gd name="connsiteX11" fmla="*/ 57337 w 4028121"/>
              <a:gd name="connsiteY11" fmla="*/ 724033 h 4887461"/>
              <a:gd name="connsiteX0" fmla="*/ 57337 w 4028121"/>
              <a:gd name="connsiteY0" fmla="*/ 670723 h 4834151"/>
              <a:gd name="connsiteX1" fmla="*/ 575446 w 4028121"/>
              <a:gd name="connsiteY1" fmla="*/ 152615 h 4834151"/>
              <a:gd name="connsiteX2" fmla="*/ 3510013 w 4028121"/>
              <a:gd name="connsiteY2" fmla="*/ 152615 h 4834151"/>
              <a:gd name="connsiteX3" fmla="*/ 3876371 w 4028121"/>
              <a:gd name="connsiteY3" fmla="*/ 304366 h 4834151"/>
              <a:gd name="connsiteX4" fmla="*/ 4028121 w 4028121"/>
              <a:gd name="connsiteY4" fmla="*/ 670724 h 4834151"/>
              <a:gd name="connsiteX5" fmla="*/ 4028121 w 4028121"/>
              <a:gd name="connsiteY5" fmla="*/ 4316043 h 4834151"/>
              <a:gd name="connsiteX6" fmla="*/ 3876371 w 4028121"/>
              <a:gd name="connsiteY6" fmla="*/ 4682401 h 4834151"/>
              <a:gd name="connsiteX7" fmla="*/ 3510013 w 4028121"/>
              <a:gd name="connsiteY7" fmla="*/ 4834151 h 4834151"/>
              <a:gd name="connsiteX8" fmla="*/ 575445 w 4028121"/>
              <a:gd name="connsiteY8" fmla="*/ 4834151 h 4834151"/>
              <a:gd name="connsiteX9" fmla="*/ 209087 w 4028121"/>
              <a:gd name="connsiteY9" fmla="*/ 4682400 h 4834151"/>
              <a:gd name="connsiteX10" fmla="*/ 57337 w 4028121"/>
              <a:gd name="connsiteY10" fmla="*/ 4316042 h 4834151"/>
              <a:gd name="connsiteX11" fmla="*/ 57337 w 4028121"/>
              <a:gd name="connsiteY11" fmla="*/ 670723 h 4834151"/>
              <a:gd name="connsiteX0" fmla="*/ 68385 w 4039169"/>
              <a:gd name="connsiteY0" fmla="*/ 670723 h 4834151"/>
              <a:gd name="connsiteX1" fmla="*/ 586494 w 4039169"/>
              <a:gd name="connsiteY1" fmla="*/ 152615 h 4834151"/>
              <a:gd name="connsiteX2" fmla="*/ 3521061 w 4039169"/>
              <a:gd name="connsiteY2" fmla="*/ 152615 h 4834151"/>
              <a:gd name="connsiteX3" fmla="*/ 3887419 w 4039169"/>
              <a:gd name="connsiteY3" fmla="*/ 304366 h 4834151"/>
              <a:gd name="connsiteX4" fmla="*/ 4039169 w 4039169"/>
              <a:gd name="connsiteY4" fmla="*/ 670724 h 4834151"/>
              <a:gd name="connsiteX5" fmla="*/ 4039169 w 4039169"/>
              <a:gd name="connsiteY5" fmla="*/ 4316043 h 4834151"/>
              <a:gd name="connsiteX6" fmla="*/ 3887419 w 4039169"/>
              <a:gd name="connsiteY6" fmla="*/ 4682401 h 4834151"/>
              <a:gd name="connsiteX7" fmla="*/ 3521061 w 4039169"/>
              <a:gd name="connsiteY7" fmla="*/ 4834151 h 4834151"/>
              <a:gd name="connsiteX8" fmla="*/ 586493 w 4039169"/>
              <a:gd name="connsiteY8" fmla="*/ 4834151 h 4834151"/>
              <a:gd name="connsiteX9" fmla="*/ 220135 w 4039169"/>
              <a:gd name="connsiteY9" fmla="*/ 4682400 h 4834151"/>
              <a:gd name="connsiteX10" fmla="*/ 68385 w 4039169"/>
              <a:gd name="connsiteY10" fmla="*/ 4316042 h 4834151"/>
              <a:gd name="connsiteX11" fmla="*/ 68385 w 4039169"/>
              <a:gd name="connsiteY11" fmla="*/ 670723 h 4834151"/>
              <a:gd name="connsiteX0" fmla="*/ 102293 w 4073077"/>
              <a:gd name="connsiteY0" fmla="*/ 670723 h 4834151"/>
              <a:gd name="connsiteX1" fmla="*/ 620402 w 4073077"/>
              <a:gd name="connsiteY1" fmla="*/ 152615 h 4834151"/>
              <a:gd name="connsiteX2" fmla="*/ 3554969 w 4073077"/>
              <a:gd name="connsiteY2" fmla="*/ 152615 h 4834151"/>
              <a:gd name="connsiteX3" fmla="*/ 3921327 w 4073077"/>
              <a:gd name="connsiteY3" fmla="*/ 304366 h 4834151"/>
              <a:gd name="connsiteX4" fmla="*/ 4073077 w 4073077"/>
              <a:gd name="connsiteY4" fmla="*/ 670724 h 4834151"/>
              <a:gd name="connsiteX5" fmla="*/ 4073077 w 4073077"/>
              <a:gd name="connsiteY5" fmla="*/ 4316043 h 4834151"/>
              <a:gd name="connsiteX6" fmla="*/ 3921327 w 4073077"/>
              <a:gd name="connsiteY6" fmla="*/ 4682401 h 4834151"/>
              <a:gd name="connsiteX7" fmla="*/ 3554969 w 4073077"/>
              <a:gd name="connsiteY7" fmla="*/ 4834151 h 4834151"/>
              <a:gd name="connsiteX8" fmla="*/ 620401 w 4073077"/>
              <a:gd name="connsiteY8" fmla="*/ 4834151 h 4834151"/>
              <a:gd name="connsiteX9" fmla="*/ 254043 w 4073077"/>
              <a:gd name="connsiteY9" fmla="*/ 4682400 h 4834151"/>
              <a:gd name="connsiteX10" fmla="*/ 102293 w 4073077"/>
              <a:gd name="connsiteY10" fmla="*/ 4316042 h 4834151"/>
              <a:gd name="connsiteX11" fmla="*/ 102293 w 4073077"/>
              <a:gd name="connsiteY11" fmla="*/ 670723 h 4834151"/>
              <a:gd name="connsiteX0" fmla="*/ 71813 w 4042597"/>
              <a:gd name="connsiteY0" fmla="*/ 670723 h 4834151"/>
              <a:gd name="connsiteX1" fmla="*/ 589922 w 4042597"/>
              <a:gd name="connsiteY1" fmla="*/ 152615 h 4834151"/>
              <a:gd name="connsiteX2" fmla="*/ 3524489 w 4042597"/>
              <a:gd name="connsiteY2" fmla="*/ 152615 h 4834151"/>
              <a:gd name="connsiteX3" fmla="*/ 3890847 w 4042597"/>
              <a:gd name="connsiteY3" fmla="*/ 304366 h 4834151"/>
              <a:gd name="connsiteX4" fmla="*/ 4042597 w 4042597"/>
              <a:gd name="connsiteY4" fmla="*/ 670724 h 4834151"/>
              <a:gd name="connsiteX5" fmla="*/ 4042597 w 4042597"/>
              <a:gd name="connsiteY5" fmla="*/ 4316043 h 4834151"/>
              <a:gd name="connsiteX6" fmla="*/ 3890847 w 4042597"/>
              <a:gd name="connsiteY6" fmla="*/ 4682401 h 4834151"/>
              <a:gd name="connsiteX7" fmla="*/ 3524489 w 4042597"/>
              <a:gd name="connsiteY7" fmla="*/ 4834151 h 4834151"/>
              <a:gd name="connsiteX8" fmla="*/ 589921 w 4042597"/>
              <a:gd name="connsiteY8" fmla="*/ 4834151 h 4834151"/>
              <a:gd name="connsiteX9" fmla="*/ 223563 w 4042597"/>
              <a:gd name="connsiteY9" fmla="*/ 4682400 h 4834151"/>
              <a:gd name="connsiteX10" fmla="*/ 71813 w 4042597"/>
              <a:gd name="connsiteY10" fmla="*/ 4316042 h 4834151"/>
              <a:gd name="connsiteX11" fmla="*/ 71813 w 4042597"/>
              <a:gd name="connsiteY11" fmla="*/ 670723 h 4834151"/>
              <a:gd name="connsiteX0" fmla="*/ 82861 w 4053645"/>
              <a:gd name="connsiteY0" fmla="*/ 670723 h 4834151"/>
              <a:gd name="connsiteX1" fmla="*/ 600970 w 4053645"/>
              <a:gd name="connsiteY1" fmla="*/ 152615 h 4834151"/>
              <a:gd name="connsiteX2" fmla="*/ 3535537 w 4053645"/>
              <a:gd name="connsiteY2" fmla="*/ 152615 h 4834151"/>
              <a:gd name="connsiteX3" fmla="*/ 3901895 w 4053645"/>
              <a:gd name="connsiteY3" fmla="*/ 304366 h 4834151"/>
              <a:gd name="connsiteX4" fmla="*/ 4053645 w 4053645"/>
              <a:gd name="connsiteY4" fmla="*/ 670724 h 4834151"/>
              <a:gd name="connsiteX5" fmla="*/ 4053645 w 4053645"/>
              <a:gd name="connsiteY5" fmla="*/ 4316043 h 4834151"/>
              <a:gd name="connsiteX6" fmla="*/ 3901895 w 4053645"/>
              <a:gd name="connsiteY6" fmla="*/ 4682401 h 4834151"/>
              <a:gd name="connsiteX7" fmla="*/ 3535537 w 4053645"/>
              <a:gd name="connsiteY7" fmla="*/ 4834151 h 4834151"/>
              <a:gd name="connsiteX8" fmla="*/ 600969 w 4053645"/>
              <a:gd name="connsiteY8" fmla="*/ 4834151 h 4834151"/>
              <a:gd name="connsiteX9" fmla="*/ 234611 w 4053645"/>
              <a:gd name="connsiteY9" fmla="*/ 4682400 h 4834151"/>
              <a:gd name="connsiteX10" fmla="*/ 82861 w 4053645"/>
              <a:gd name="connsiteY10" fmla="*/ 4316042 h 4834151"/>
              <a:gd name="connsiteX11" fmla="*/ 82861 w 4053645"/>
              <a:gd name="connsiteY11" fmla="*/ 670723 h 4834151"/>
              <a:gd name="connsiteX0" fmla="*/ 55809 w 4026593"/>
              <a:gd name="connsiteY0" fmla="*/ 670723 h 4834151"/>
              <a:gd name="connsiteX1" fmla="*/ 573918 w 4026593"/>
              <a:gd name="connsiteY1" fmla="*/ 152615 h 4834151"/>
              <a:gd name="connsiteX2" fmla="*/ 3508485 w 4026593"/>
              <a:gd name="connsiteY2" fmla="*/ 152615 h 4834151"/>
              <a:gd name="connsiteX3" fmla="*/ 3874843 w 4026593"/>
              <a:gd name="connsiteY3" fmla="*/ 304366 h 4834151"/>
              <a:gd name="connsiteX4" fmla="*/ 4026593 w 4026593"/>
              <a:gd name="connsiteY4" fmla="*/ 670724 h 4834151"/>
              <a:gd name="connsiteX5" fmla="*/ 4026593 w 4026593"/>
              <a:gd name="connsiteY5" fmla="*/ 4316043 h 4834151"/>
              <a:gd name="connsiteX6" fmla="*/ 3874843 w 4026593"/>
              <a:gd name="connsiteY6" fmla="*/ 4682401 h 4834151"/>
              <a:gd name="connsiteX7" fmla="*/ 3508485 w 4026593"/>
              <a:gd name="connsiteY7" fmla="*/ 4834151 h 4834151"/>
              <a:gd name="connsiteX8" fmla="*/ 573917 w 4026593"/>
              <a:gd name="connsiteY8" fmla="*/ 4834151 h 4834151"/>
              <a:gd name="connsiteX9" fmla="*/ 207559 w 4026593"/>
              <a:gd name="connsiteY9" fmla="*/ 4682400 h 4834151"/>
              <a:gd name="connsiteX10" fmla="*/ 55809 w 4026593"/>
              <a:gd name="connsiteY10" fmla="*/ 4316042 h 4834151"/>
              <a:gd name="connsiteX11" fmla="*/ 55809 w 4026593"/>
              <a:gd name="connsiteY11" fmla="*/ 670723 h 4834151"/>
              <a:gd name="connsiteX0" fmla="*/ 93527 w 4064311"/>
              <a:gd name="connsiteY0" fmla="*/ 670723 h 4834151"/>
              <a:gd name="connsiteX1" fmla="*/ 611636 w 4064311"/>
              <a:gd name="connsiteY1" fmla="*/ 152615 h 4834151"/>
              <a:gd name="connsiteX2" fmla="*/ 3546203 w 4064311"/>
              <a:gd name="connsiteY2" fmla="*/ 152615 h 4834151"/>
              <a:gd name="connsiteX3" fmla="*/ 3912561 w 4064311"/>
              <a:gd name="connsiteY3" fmla="*/ 304366 h 4834151"/>
              <a:gd name="connsiteX4" fmla="*/ 4064311 w 4064311"/>
              <a:gd name="connsiteY4" fmla="*/ 670724 h 4834151"/>
              <a:gd name="connsiteX5" fmla="*/ 4064311 w 4064311"/>
              <a:gd name="connsiteY5" fmla="*/ 4316043 h 4834151"/>
              <a:gd name="connsiteX6" fmla="*/ 3912561 w 4064311"/>
              <a:gd name="connsiteY6" fmla="*/ 4682401 h 4834151"/>
              <a:gd name="connsiteX7" fmla="*/ 3546203 w 4064311"/>
              <a:gd name="connsiteY7" fmla="*/ 4834151 h 4834151"/>
              <a:gd name="connsiteX8" fmla="*/ 611635 w 4064311"/>
              <a:gd name="connsiteY8" fmla="*/ 4834151 h 4834151"/>
              <a:gd name="connsiteX9" fmla="*/ 245277 w 4064311"/>
              <a:gd name="connsiteY9" fmla="*/ 4682400 h 4834151"/>
              <a:gd name="connsiteX10" fmla="*/ 93527 w 4064311"/>
              <a:gd name="connsiteY10" fmla="*/ 4316042 h 4834151"/>
              <a:gd name="connsiteX11" fmla="*/ 93527 w 4064311"/>
              <a:gd name="connsiteY11" fmla="*/ 670723 h 4834151"/>
              <a:gd name="connsiteX0" fmla="*/ 59237 w 4030021"/>
              <a:gd name="connsiteY0" fmla="*/ 670723 h 4834151"/>
              <a:gd name="connsiteX1" fmla="*/ 577346 w 4030021"/>
              <a:gd name="connsiteY1" fmla="*/ 152615 h 4834151"/>
              <a:gd name="connsiteX2" fmla="*/ 3511913 w 4030021"/>
              <a:gd name="connsiteY2" fmla="*/ 152615 h 4834151"/>
              <a:gd name="connsiteX3" fmla="*/ 3878271 w 4030021"/>
              <a:gd name="connsiteY3" fmla="*/ 304366 h 4834151"/>
              <a:gd name="connsiteX4" fmla="*/ 4030021 w 4030021"/>
              <a:gd name="connsiteY4" fmla="*/ 670724 h 4834151"/>
              <a:gd name="connsiteX5" fmla="*/ 4030021 w 4030021"/>
              <a:gd name="connsiteY5" fmla="*/ 4316043 h 4834151"/>
              <a:gd name="connsiteX6" fmla="*/ 3878271 w 4030021"/>
              <a:gd name="connsiteY6" fmla="*/ 4682401 h 4834151"/>
              <a:gd name="connsiteX7" fmla="*/ 3511913 w 4030021"/>
              <a:gd name="connsiteY7" fmla="*/ 4834151 h 4834151"/>
              <a:gd name="connsiteX8" fmla="*/ 577345 w 4030021"/>
              <a:gd name="connsiteY8" fmla="*/ 4834151 h 4834151"/>
              <a:gd name="connsiteX9" fmla="*/ 210987 w 4030021"/>
              <a:gd name="connsiteY9" fmla="*/ 4682400 h 4834151"/>
              <a:gd name="connsiteX10" fmla="*/ 59237 w 4030021"/>
              <a:gd name="connsiteY10" fmla="*/ 4316042 h 4834151"/>
              <a:gd name="connsiteX11" fmla="*/ 59237 w 4030021"/>
              <a:gd name="connsiteY11" fmla="*/ 670723 h 4834151"/>
              <a:gd name="connsiteX0" fmla="*/ 89335 w 4060119"/>
              <a:gd name="connsiteY0" fmla="*/ 670723 h 4834151"/>
              <a:gd name="connsiteX1" fmla="*/ 607444 w 4060119"/>
              <a:gd name="connsiteY1" fmla="*/ 152615 h 4834151"/>
              <a:gd name="connsiteX2" fmla="*/ 3542011 w 4060119"/>
              <a:gd name="connsiteY2" fmla="*/ 152615 h 4834151"/>
              <a:gd name="connsiteX3" fmla="*/ 3908369 w 4060119"/>
              <a:gd name="connsiteY3" fmla="*/ 304366 h 4834151"/>
              <a:gd name="connsiteX4" fmla="*/ 4060119 w 4060119"/>
              <a:gd name="connsiteY4" fmla="*/ 670724 h 4834151"/>
              <a:gd name="connsiteX5" fmla="*/ 4060119 w 4060119"/>
              <a:gd name="connsiteY5" fmla="*/ 4316043 h 4834151"/>
              <a:gd name="connsiteX6" fmla="*/ 3908369 w 4060119"/>
              <a:gd name="connsiteY6" fmla="*/ 4682401 h 4834151"/>
              <a:gd name="connsiteX7" fmla="*/ 3542011 w 4060119"/>
              <a:gd name="connsiteY7" fmla="*/ 4834151 h 4834151"/>
              <a:gd name="connsiteX8" fmla="*/ 607443 w 4060119"/>
              <a:gd name="connsiteY8" fmla="*/ 4834151 h 4834151"/>
              <a:gd name="connsiteX9" fmla="*/ 241085 w 4060119"/>
              <a:gd name="connsiteY9" fmla="*/ 4682400 h 4834151"/>
              <a:gd name="connsiteX10" fmla="*/ 89335 w 4060119"/>
              <a:gd name="connsiteY10" fmla="*/ 4316042 h 4834151"/>
              <a:gd name="connsiteX11" fmla="*/ 89335 w 4060119"/>
              <a:gd name="connsiteY11" fmla="*/ 670723 h 4834151"/>
              <a:gd name="connsiteX0" fmla="*/ 89335 w 4060119"/>
              <a:gd name="connsiteY0" fmla="*/ 685611 h 4849039"/>
              <a:gd name="connsiteX1" fmla="*/ 607444 w 4060119"/>
              <a:gd name="connsiteY1" fmla="*/ 167503 h 4849039"/>
              <a:gd name="connsiteX2" fmla="*/ 3542011 w 4060119"/>
              <a:gd name="connsiteY2" fmla="*/ 167503 h 4849039"/>
              <a:gd name="connsiteX3" fmla="*/ 3908369 w 4060119"/>
              <a:gd name="connsiteY3" fmla="*/ 319254 h 4849039"/>
              <a:gd name="connsiteX4" fmla="*/ 4060119 w 4060119"/>
              <a:gd name="connsiteY4" fmla="*/ 685612 h 4849039"/>
              <a:gd name="connsiteX5" fmla="*/ 4060119 w 4060119"/>
              <a:gd name="connsiteY5" fmla="*/ 4330931 h 4849039"/>
              <a:gd name="connsiteX6" fmla="*/ 3908369 w 4060119"/>
              <a:gd name="connsiteY6" fmla="*/ 4697289 h 4849039"/>
              <a:gd name="connsiteX7" fmla="*/ 3542011 w 4060119"/>
              <a:gd name="connsiteY7" fmla="*/ 4849039 h 4849039"/>
              <a:gd name="connsiteX8" fmla="*/ 607443 w 4060119"/>
              <a:gd name="connsiteY8" fmla="*/ 4849039 h 4849039"/>
              <a:gd name="connsiteX9" fmla="*/ 241085 w 4060119"/>
              <a:gd name="connsiteY9" fmla="*/ 4697288 h 4849039"/>
              <a:gd name="connsiteX10" fmla="*/ 89335 w 4060119"/>
              <a:gd name="connsiteY10" fmla="*/ 4330930 h 4849039"/>
              <a:gd name="connsiteX11" fmla="*/ 89335 w 4060119"/>
              <a:gd name="connsiteY11" fmla="*/ 685611 h 4849039"/>
              <a:gd name="connsiteX0" fmla="*/ 100447 w 4060119"/>
              <a:gd name="connsiteY0" fmla="*/ 685611 h 5222660"/>
              <a:gd name="connsiteX1" fmla="*/ 607444 w 4060119"/>
              <a:gd name="connsiteY1" fmla="*/ 541124 h 5222660"/>
              <a:gd name="connsiteX2" fmla="*/ 3542011 w 4060119"/>
              <a:gd name="connsiteY2" fmla="*/ 541124 h 5222660"/>
              <a:gd name="connsiteX3" fmla="*/ 3908369 w 4060119"/>
              <a:gd name="connsiteY3" fmla="*/ 692875 h 5222660"/>
              <a:gd name="connsiteX4" fmla="*/ 4060119 w 4060119"/>
              <a:gd name="connsiteY4" fmla="*/ 1059233 h 5222660"/>
              <a:gd name="connsiteX5" fmla="*/ 4060119 w 4060119"/>
              <a:gd name="connsiteY5" fmla="*/ 4704552 h 5222660"/>
              <a:gd name="connsiteX6" fmla="*/ 3908369 w 4060119"/>
              <a:gd name="connsiteY6" fmla="*/ 5070910 h 5222660"/>
              <a:gd name="connsiteX7" fmla="*/ 3542011 w 4060119"/>
              <a:gd name="connsiteY7" fmla="*/ 5222660 h 5222660"/>
              <a:gd name="connsiteX8" fmla="*/ 607443 w 4060119"/>
              <a:gd name="connsiteY8" fmla="*/ 5222660 h 5222660"/>
              <a:gd name="connsiteX9" fmla="*/ 241085 w 4060119"/>
              <a:gd name="connsiteY9" fmla="*/ 5070909 h 5222660"/>
              <a:gd name="connsiteX10" fmla="*/ 89335 w 4060119"/>
              <a:gd name="connsiteY10" fmla="*/ 4704551 h 5222660"/>
              <a:gd name="connsiteX11" fmla="*/ 100447 w 4060119"/>
              <a:gd name="connsiteY11" fmla="*/ 685611 h 5222660"/>
              <a:gd name="connsiteX0" fmla="*/ 100447 w 4060119"/>
              <a:gd name="connsiteY0" fmla="*/ 333221 h 4870270"/>
              <a:gd name="connsiteX1" fmla="*/ 607444 w 4060119"/>
              <a:gd name="connsiteY1" fmla="*/ 188734 h 4870270"/>
              <a:gd name="connsiteX2" fmla="*/ 3542011 w 4060119"/>
              <a:gd name="connsiteY2" fmla="*/ 188734 h 4870270"/>
              <a:gd name="connsiteX3" fmla="*/ 3908369 w 4060119"/>
              <a:gd name="connsiteY3" fmla="*/ 340485 h 4870270"/>
              <a:gd name="connsiteX4" fmla="*/ 4060119 w 4060119"/>
              <a:gd name="connsiteY4" fmla="*/ 706843 h 4870270"/>
              <a:gd name="connsiteX5" fmla="*/ 4060119 w 4060119"/>
              <a:gd name="connsiteY5" fmla="*/ 4352162 h 4870270"/>
              <a:gd name="connsiteX6" fmla="*/ 3908369 w 4060119"/>
              <a:gd name="connsiteY6" fmla="*/ 4718520 h 4870270"/>
              <a:gd name="connsiteX7" fmla="*/ 3542011 w 4060119"/>
              <a:gd name="connsiteY7" fmla="*/ 4870270 h 4870270"/>
              <a:gd name="connsiteX8" fmla="*/ 607443 w 4060119"/>
              <a:gd name="connsiteY8" fmla="*/ 4870270 h 4870270"/>
              <a:gd name="connsiteX9" fmla="*/ 241085 w 4060119"/>
              <a:gd name="connsiteY9" fmla="*/ 4718519 h 4870270"/>
              <a:gd name="connsiteX10" fmla="*/ 89335 w 4060119"/>
              <a:gd name="connsiteY10" fmla="*/ 4352161 h 4870270"/>
              <a:gd name="connsiteX11" fmla="*/ 100447 w 4060119"/>
              <a:gd name="connsiteY11" fmla="*/ 333221 h 4870270"/>
              <a:gd name="connsiteX0" fmla="*/ 100447 w 4060119"/>
              <a:gd name="connsiteY0" fmla="*/ 169421 h 4706470"/>
              <a:gd name="connsiteX1" fmla="*/ 607444 w 4060119"/>
              <a:gd name="connsiteY1" fmla="*/ 24934 h 4706470"/>
              <a:gd name="connsiteX2" fmla="*/ 3542011 w 4060119"/>
              <a:gd name="connsiteY2" fmla="*/ 24934 h 4706470"/>
              <a:gd name="connsiteX3" fmla="*/ 3908369 w 4060119"/>
              <a:gd name="connsiteY3" fmla="*/ 176685 h 4706470"/>
              <a:gd name="connsiteX4" fmla="*/ 4060119 w 4060119"/>
              <a:gd name="connsiteY4" fmla="*/ 543043 h 4706470"/>
              <a:gd name="connsiteX5" fmla="*/ 4060119 w 4060119"/>
              <a:gd name="connsiteY5" fmla="*/ 4188362 h 4706470"/>
              <a:gd name="connsiteX6" fmla="*/ 3908369 w 4060119"/>
              <a:gd name="connsiteY6" fmla="*/ 4554720 h 4706470"/>
              <a:gd name="connsiteX7" fmla="*/ 3542011 w 4060119"/>
              <a:gd name="connsiteY7" fmla="*/ 4706470 h 4706470"/>
              <a:gd name="connsiteX8" fmla="*/ 607443 w 4060119"/>
              <a:gd name="connsiteY8" fmla="*/ 4706470 h 4706470"/>
              <a:gd name="connsiteX9" fmla="*/ 241085 w 4060119"/>
              <a:gd name="connsiteY9" fmla="*/ 4554719 h 4706470"/>
              <a:gd name="connsiteX10" fmla="*/ 89335 w 4060119"/>
              <a:gd name="connsiteY10" fmla="*/ 4188361 h 4706470"/>
              <a:gd name="connsiteX11" fmla="*/ 100447 w 4060119"/>
              <a:gd name="connsiteY11" fmla="*/ 169421 h 4706470"/>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2817 w 3972489"/>
              <a:gd name="connsiteY0" fmla="*/ 244034 h 4781083"/>
              <a:gd name="connsiteX1" fmla="*/ 519814 w 3972489"/>
              <a:gd name="connsiteY1" fmla="*/ 99547 h 4781083"/>
              <a:gd name="connsiteX2" fmla="*/ 3454381 w 3972489"/>
              <a:gd name="connsiteY2" fmla="*/ 99547 h 4781083"/>
              <a:gd name="connsiteX3" fmla="*/ 3820739 w 3972489"/>
              <a:gd name="connsiteY3" fmla="*/ 251298 h 4781083"/>
              <a:gd name="connsiteX4" fmla="*/ 3972489 w 3972489"/>
              <a:gd name="connsiteY4" fmla="*/ 617656 h 4781083"/>
              <a:gd name="connsiteX5" fmla="*/ 3972489 w 3972489"/>
              <a:gd name="connsiteY5" fmla="*/ 4262975 h 4781083"/>
              <a:gd name="connsiteX6" fmla="*/ 3820739 w 3972489"/>
              <a:gd name="connsiteY6" fmla="*/ 4629333 h 4781083"/>
              <a:gd name="connsiteX7" fmla="*/ 3454381 w 3972489"/>
              <a:gd name="connsiteY7" fmla="*/ 4781083 h 4781083"/>
              <a:gd name="connsiteX8" fmla="*/ 519813 w 3972489"/>
              <a:gd name="connsiteY8" fmla="*/ 4781083 h 4781083"/>
              <a:gd name="connsiteX9" fmla="*/ 153455 w 3972489"/>
              <a:gd name="connsiteY9" fmla="*/ 4629332 h 4781083"/>
              <a:gd name="connsiteX10" fmla="*/ 1705 w 3972489"/>
              <a:gd name="connsiteY10" fmla="*/ 4262974 h 4781083"/>
              <a:gd name="connsiteX11" fmla="*/ 12817 w 3972489"/>
              <a:gd name="connsiteY11" fmla="*/ 244034 h 4781083"/>
              <a:gd name="connsiteX0" fmla="*/ 12817 w 3972489"/>
              <a:gd name="connsiteY0" fmla="*/ 212820 h 4749869"/>
              <a:gd name="connsiteX1" fmla="*/ 519814 w 3972489"/>
              <a:gd name="connsiteY1" fmla="*/ 68333 h 4749869"/>
              <a:gd name="connsiteX2" fmla="*/ 3454381 w 3972489"/>
              <a:gd name="connsiteY2" fmla="*/ 68333 h 4749869"/>
              <a:gd name="connsiteX3" fmla="*/ 3820739 w 3972489"/>
              <a:gd name="connsiteY3" fmla="*/ 220084 h 4749869"/>
              <a:gd name="connsiteX4" fmla="*/ 3972489 w 3972489"/>
              <a:gd name="connsiteY4" fmla="*/ 586442 h 4749869"/>
              <a:gd name="connsiteX5" fmla="*/ 3972489 w 3972489"/>
              <a:gd name="connsiteY5" fmla="*/ 4231761 h 4749869"/>
              <a:gd name="connsiteX6" fmla="*/ 3820739 w 3972489"/>
              <a:gd name="connsiteY6" fmla="*/ 4598119 h 4749869"/>
              <a:gd name="connsiteX7" fmla="*/ 3454381 w 3972489"/>
              <a:gd name="connsiteY7" fmla="*/ 4749869 h 4749869"/>
              <a:gd name="connsiteX8" fmla="*/ 519813 w 3972489"/>
              <a:gd name="connsiteY8" fmla="*/ 4749869 h 4749869"/>
              <a:gd name="connsiteX9" fmla="*/ 153455 w 3972489"/>
              <a:gd name="connsiteY9" fmla="*/ 4598118 h 4749869"/>
              <a:gd name="connsiteX10" fmla="*/ 1705 w 3972489"/>
              <a:gd name="connsiteY10" fmla="*/ 4231760 h 4749869"/>
              <a:gd name="connsiteX11" fmla="*/ 12817 w 3972489"/>
              <a:gd name="connsiteY11" fmla="*/ 212820 h 4749869"/>
              <a:gd name="connsiteX0" fmla="*/ 12817 w 3972489"/>
              <a:gd name="connsiteY0" fmla="*/ 212820 h 4894355"/>
              <a:gd name="connsiteX1" fmla="*/ 519814 w 3972489"/>
              <a:gd name="connsiteY1" fmla="*/ 212819 h 4894355"/>
              <a:gd name="connsiteX2" fmla="*/ 3454381 w 3972489"/>
              <a:gd name="connsiteY2" fmla="*/ 212819 h 4894355"/>
              <a:gd name="connsiteX3" fmla="*/ 3820739 w 3972489"/>
              <a:gd name="connsiteY3" fmla="*/ 364570 h 4894355"/>
              <a:gd name="connsiteX4" fmla="*/ 3972489 w 3972489"/>
              <a:gd name="connsiteY4" fmla="*/ 730928 h 4894355"/>
              <a:gd name="connsiteX5" fmla="*/ 3972489 w 3972489"/>
              <a:gd name="connsiteY5" fmla="*/ 4376247 h 4894355"/>
              <a:gd name="connsiteX6" fmla="*/ 3820739 w 3972489"/>
              <a:gd name="connsiteY6" fmla="*/ 4742605 h 4894355"/>
              <a:gd name="connsiteX7" fmla="*/ 3454381 w 3972489"/>
              <a:gd name="connsiteY7" fmla="*/ 4894355 h 4894355"/>
              <a:gd name="connsiteX8" fmla="*/ 519813 w 3972489"/>
              <a:gd name="connsiteY8" fmla="*/ 4894355 h 4894355"/>
              <a:gd name="connsiteX9" fmla="*/ 153455 w 3972489"/>
              <a:gd name="connsiteY9" fmla="*/ 4742604 h 4894355"/>
              <a:gd name="connsiteX10" fmla="*/ 1705 w 3972489"/>
              <a:gd name="connsiteY10" fmla="*/ 4376246 h 4894355"/>
              <a:gd name="connsiteX11" fmla="*/ 12817 w 3972489"/>
              <a:gd name="connsiteY11" fmla="*/ 212820 h 4894355"/>
              <a:gd name="connsiteX0" fmla="*/ 12817 w 3972489"/>
              <a:gd name="connsiteY0" fmla="*/ 1 h 4681536"/>
              <a:gd name="connsiteX1" fmla="*/ 519814 w 3972489"/>
              <a:gd name="connsiteY1" fmla="*/ 0 h 4681536"/>
              <a:gd name="connsiteX2" fmla="*/ 3454381 w 3972489"/>
              <a:gd name="connsiteY2" fmla="*/ 0 h 4681536"/>
              <a:gd name="connsiteX3" fmla="*/ 3820739 w 3972489"/>
              <a:gd name="connsiteY3" fmla="*/ 151751 h 4681536"/>
              <a:gd name="connsiteX4" fmla="*/ 3972489 w 3972489"/>
              <a:gd name="connsiteY4" fmla="*/ 518109 h 4681536"/>
              <a:gd name="connsiteX5" fmla="*/ 3972489 w 3972489"/>
              <a:gd name="connsiteY5" fmla="*/ 4163428 h 4681536"/>
              <a:gd name="connsiteX6" fmla="*/ 3820739 w 3972489"/>
              <a:gd name="connsiteY6" fmla="*/ 4529786 h 4681536"/>
              <a:gd name="connsiteX7" fmla="*/ 3454381 w 3972489"/>
              <a:gd name="connsiteY7" fmla="*/ 4681536 h 4681536"/>
              <a:gd name="connsiteX8" fmla="*/ 519813 w 3972489"/>
              <a:gd name="connsiteY8" fmla="*/ 4681536 h 4681536"/>
              <a:gd name="connsiteX9" fmla="*/ 153455 w 3972489"/>
              <a:gd name="connsiteY9" fmla="*/ 4529785 h 4681536"/>
              <a:gd name="connsiteX10" fmla="*/ 1705 w 3972489"/>
              <a:gd name="connsiteY10" fmla="*/ 4163427 h 4681536"/>
              <a:gd name="connsiteX11" fmla="*/ 12817 w 3972489"/>
              <a:gd name="connsiteY11" fmla="*/ 1 h 4681536"/>
              <a:gd name="connsiteX0" fmla="*/ 519814 w 4479486"/>
              <a:gd name="connsiteY0" fmla="*/ 1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19814 w 4479486"/>
              <a:gd name="connsiteY11" fmla="*/ 1 h 4681536"/>
              <a:gd name="connsiteX0" fmla="*/ 591822 w 4479486"/>
              <a:gd name="connsiteY0" fmla="*/ 0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91822 w 4479486"/>
              <a:gd name="connsiteY11" fmla="*/ 0 h 4681536"/>
              <a:gd name="connsiteX0" fmla="*/ 11112 w 3970784"/>
              <a:gd name="connsiteY0" fmla="*/ 0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 name="connsiteX11" fmla="*/ 11112 w 3970784"/>
              <a:gd name="connsiteY11" fmla="*/ 0 h 4681536"/>
              <a:gd name="connsiteX0" fmla="*/ 0 w 3970784"/>
              <a:gd name="connsiteY0" fmla="*/ 4163427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784" h="4681536">
                <a:moveTo>
                  <a:pt x="0" y="4163427"/>
                </a:moveTo>
                <a:lnTo>
                  <a:pt x="11112" y="0"/>
                </a:lnTo>
                <a:lnTo>
                  <a:pt x="3452676" y="0"/>
                </a:lnTo>
                <a:cubicBezTo>
                  <a:pt x="3590087" y="0"/>
                  <a:pt x="3721870" y="54587"/>
                  <a:pt x="3819034" y="151751"/>
                </a:cubicBezTo>
                <a:cubicBezTo>
                  <a:pt x="3916198" y="248915"/>
                  <a:pt x="3970784" y="380698"/>
                  <a:pt x="3970784" y="518109"/>
                </a:cubicBezTo>
                <a:lnTo>
                  <a:pt x="3970784" y="4163428"/>
                </a:lnTo>
                <a:cubicBezTo>
                  <a:pt x="3970784" y="4300839"/>
                  <a:pt x="3916198" y="4432622"/>
                  <a:pt x="3819034" y="4529786"/>
                </a:cubicBezTo>
                <a:cubicBezTo>
                  <a:pt x="3721870" y="4626950"/>
                  <a:pt x="3590087" y="4681536"/>
                  <a:pt x="3452676" y="4681536"/>
                </a:cubicBezTo>
                <a:lnTo>
                  <a:pt x="518108" y="4681536"/>
                </a:lnTo>
                <a:cubicBezTo>
                  <a:pt x="380697" y="4681536"/>
                  <a:pt x="248914" y="4626950"/>
                  <a:pt x="151750" y="4529785"/>
                </a:cubicBezTo>
                <a:cubicBezTo>
                  <a:pt x="54586" y="4432621"/>
                  <a:pt x="0" y="4300838"/>
                  <a:pt x="0" y="4163427"/>
                </a:cubicBezTo>
                <a:close/>
              </a:path>
            </a:pathLst>
          </a:custGeom>
          <a:noFill/>
          <a:ln w="19050">
            <a:solidFill>
              <a:schemeClr val="tx2"/>
            </a:solidFill>
          </a:ln>
          <a:extLst/>
        </p:spPr>
        <p:txBody>
          <a:bodyPr vert="horz" wrap="square" lIns="144000" tIns="144000" rIns="144000" bIns="144000" numCol="1" anchor="t" anchorCtr="0" compatLnSpc="1">
            <a:prstTxWarp prst="textNoShape">
              <a:avLst/>
            </a:prstTxWarp>
          </a:bodyPr>
          <a:lstStyle>
            <a:lvl1pPr algn="l" defTabSz="912813" rtl="0" eaLnBrk="0" fontAlgn="base" hangingPunct="0">
              <a:lnSpc>
                <a:spcPct val="90000"/>
              </a:lnSpc>
              <a:spcBef>
                <a:spcPts val="1200"/>
              </a:spcBef>
              <a:spcAft>
                <a:spcPct val="0"/>
              </a:spcAft>
              <a:defRPr sz="1335" kern="1200">
                <a:solidFill>
                  <a:srgbClr val="00B2A9"/>
                </a:solidFill>
                <a:latin typeface="+mn-lt"/>
                <a:ea typeface="+mn-ea"/>
                <a:cs typeface="+mn-cs"/>
              </a:defRPr>
            </a:lvl1pPr>
            <a:lvl2pPr algn="l" defTabSz="912813" rtl="0" eaLnBrk="0" fontAlgn="base" hangingPunct="0">
              <a:lnSpc>
                <a:spcPct val="90000"/>
              </a:lnSpc>
              <a:spcBef>
                <a:spcPts val="600"/>
              </a:spcBef>
              <a:spcAft>
                <a:spcPct val="0"/>
              </a:spcAft>
              <a:buClr>
                <a:schemeClr val="accent1"/>
              </a:buClr>
              <a:buSzPct val="80000"/>
              <a:buFont typeface="Wingdings" panose="05000000000000000000" pitchFamily="2" charset="2"/>
              <a:defRPr sz="1335" kern="1200">
                <a:solidFill>
                  <a:schemeClr val="tx1"/>
                </a:solidFill>
                <a:latin typeface="+mn-lt"/>
                <a:ea typeface="+mn-ea"/>
                <a:cs typeface="+mn-cs"/>
              </a:defRPr>
            </a:lvl2pPr>
            <a:lvl3pPr marL="143998" indent="-143998" algn="l" defTabSz="912813" rtl="0" eaLnBrk="0" fontAlgn="base" hangingPunct="0">
              <a:lnSpc>
                <a:spcPct val="90000"/>
              </a:lnSpc>
              <a:spcBef>
                <a:spcPts val="600"/>
              </a:spcBef>
              <a:spcAft>
                <a:spcPct val="0"/>
              </a:spcAft>
              <a:buClr>
                <a:schemeClr val="accent1"/>
              </a:buClr>
              <a:buSzPct val="70000"/>
              <a:buBlip>
                <a:blip r:embed="rId4"/>
              </a:buBlip>
              <a:defRPr sz="1335" kern="1200">
                <a:solidFill>
                  <a:schemeClr val="tx1"/>
                </a:solidFill>
                <a:latin typeface="+mn-lt"/>
                <a:ea typeface="+mn-ea"/>
                <a:cs typeface="+mn-cs"/>
              </a:defRPr>
            </a:lvl3pPr>
            <a:lvl4pPr marL="647700" indent="-179388" algn="l" defTabSz="912813" rtl="0" eaLnBrk="0" fontAlgn="base" hangingPunct="0">
              <a:lnSpc>
                <a:spcPct val="90000"/>
              </a:lnSpc>
              <a:spcBef>
                <a:spcPts val="600"/>
              </a:spcBef>
              <a:spcAft>
                <a:spcPct val="0"/>
              </a:spcAft>
              <a:buClr>
                <a:schemeClr val="accent1"/>
              </a:buClr>
              <a:buSzPct val="70000"/>
              <a:buBlip>
                <a:blip r:embed="rId4"/>
              </a:buBlip>
              <a:defRPr sz="1401" kern="1200">
                <a:solidFill>
                  <a:schemeClr val="tx1"/>
                </a:solidFill>
                <a:latin typeface="+mn-lt"/>
                <a:ea typeface="+mn-ea"/>
                <a:cs typeface="+mn-cs"/>
              </a:defRPr>
            </a:lvl4pPr>
            <a:lvl5pPr marL="827088" indent="177800" algn="l" defTabSz="912813" rtl="0" eaLnBrk="0" fontAlgn="base" hangingPunct="0">
              <a:lnSpc>
                <a:spcPct val="90000"/>
              </a:lnSpc>
              <a:spcBef>
                <a:spcPts val="300"/>
              </a:spcBef>
              <a:spcAft>
                <a:spcPct val="0"/>
              </a:spcAft>
              <a:buClr>
                <a:schemeClr val="bg2"/>
              </a:buClr>
              <a:buSzPct val="70000"/>
              <a:buBlip>
                <a:blip r:embed="rId5"/>
              </a:buBlip>
              <a:defRPr sz="1401" kern="1200">
                <a:solidFill>
                  <a:schemeClr val="tx1"/>
                </a:solidFill>
                <a:latin typeface="+mn-lt"/>
                <a:ea typeface="+mn-ea"/>
                <a:cs typeface="+mn-cs"/>
              </a:defRPr>
            </a:lvl5pPr>
            <a:lvl6pPr marL="2514569"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6"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0"/>
              </a:spcAft>
            </a:pPr>
            <a:r>
              <a:rPr lang="fr-FR" sz="1400" dirty="0" smtClean="0">
                <a:solidFill>
                  <a:schemeClr val="tx1"/>
                </a:solidFill>
              </a:rPr>
              <a:t>Les </a:t>
            </a:r>
            <a:r>
              <a:rPr lang="fr-FR" sz="1400" dirty="0">
                <a:solidFill>
                  <a:schemeClr val="tx1"/>
                </a:solidFill>
              </a:rPr>
              <a:t>règles </a:t>
            </a:r>
            <a:r>
              <a:rPr lang="fr-FR" sz="1400" dirty="0" smtClean="0">
                <a:solidFill>
                  <a:schemeClr val="tx1"/>
                </a:solidFill>
              </a:rPr>
              <a:t>d’arrimage</a:t>
            </a:r>
            <a:br>
              <a:rPr lang="fr-FR" sz="1400" dirty="0" smtClean="0">
                <a:solidFill>
                  <a:schemeClr val="tx1"/>
                </a:solidFill>
              </a:rPr>
            </a:br>
            <a:r>
              <a:rPr lang="fr-FR" sz="1400" dirty="0" smtClean="0">
                <a:solidFill>
                  <a:schemeClr val="tx1"/>
                </a:solidFill>
              </a:rPr>
              <a:t>(cf. annexe)</a:t>
            </a:r>
          </a:p>
          <a:p>
            <a:pPr>
              <a:lnSpc>
                <a:spcPct val="100000"/>
              </a:lnSpc>
              <a:spcBef>
                <a:spcPts val="600"/>
              </a:spcBef>
              <a:spcAft>
                <a:spcPts val="0"/>
              </a:spcAft>
            </a:pPr>
            <a:r>
              <a:rPr lang="fr-FR" sz="1400" dirty="0" smtClean="0">
                <a:solidFill>
                  <a:schemeClr val="tx1"/>
                </a:solidFill>
              </a:rPr>
              <a:t>Le transport de poteaux</a:t>
            </a:r>
            <a:br>
              <a:rPr lang="fr-FR" sz="1400" dirty="0" smtClean="0">
                <a:solidFill>
                  <a:schemeClr val="tx1"/>
                </a:solidFill>
              </a:rPr>
            </a:br>
            <a:r>
              <a:rPr lang="fr-FR" sz="1400" dirty="0" smtClean="0">
                <a:solidFill>
                  <a:schemeClr val="tx1"/>
                </a:solidFill>
              </a:rPr>
              <a:t>(cf. annexe)</a:t>
            </a:r>
            <a:endParaRPr lang="fr-FR" sz="1400" dirty="0">
              <a:solidFill>
                <a:schemeClr val="tx1"/>
              </a:solidFill>
            </a:endParaRPr>
          </a:p>
          <a:p>
            <a:pPr>
              <a:lnSpc>
                <a:spcPct val="100000"/>
              </a:lnSpc>
              <a:spcBef>
                <a:spcPts val="600"/>
              </a:spcBef>
              <a:spcAft>
                <a:spcPts val="0"/>
              </a:spcAft>
            </a:pPr>
            <a:r>
              <a:rPr lang="fr-FR" sz="1400" dirty="0">
                <a:solidFill>
                  <a:schemeClr val="tx1"/>
                </a:solidFill>
              </a:rPr>
              <a:t>Préconisations DR PADS pour le calage des roues (cf. PJ</a:t>
            </a:r>
            <a:r>
              <a:rPr lang="fr-FR" sz="1400" dirty="0" smtClean="0">
                <a:solidFill>
                  <a:schemeClr val="tx1"/>
                </a:solidFill>
              </a:rPr>
              <a:t>)</a:t>
            </a:r>
            <a:endParaRPr lang="fr-FR" sz="1400" dirty="0">
              <a:solidFill>
                <a:schemeClr val="tx1"/>
              </a:solidFill>
            </a:endParaRPr>
          </a:p>
        </p:txBody>
      </p:sp>
      <p:sp>
        <p:nvSpPr>
          <p:cNvPr id="5" name="Rectangle 4"/>
          <p:cNvSpPr/>
          <p:nvPr/>
        </p:nvSpPr>
        <p:spPr>
          <a:xfrm>
            <a:off x="393700" y="4767272"/>
            <a:ext cx="9906000" cy="754053"/>
          </a:xfrm>
          <a:prstGeom prst="rect">
            <a:avLst/>
          </a:prstGeom>
        </p:spPr>
        <p:txBody>
          <a:bodyPr wrap="square">
            <a:spAutoFit/>
          </a:bodyPr>
          <a:lstStyle/>
          <a:p>
            <a:pPr>
              <a:spcBef>
                <a:spcPts val="600"/>
              </a:spcBef>
            </a:pPr>
            <a:r>
              <a:rPr lang="fr-FR" sz="2000" b="1" dirty="0">
                <a:solidFill>
                  <a:schemeClr val="tx2"/>
                </a:solidFill>
              </a:rPr>
              <a:t>Et assurer la maintenance de la flotte de véhicule</a:t>
            </a:r>
          </a:p>
          <a:p>
            <a:pPr>
              <a:spcBef>
                <a:spcPts val="600"/>
              </a:spcBef>
            </a:pPr>
            <a:r>
              <a:rPr lang="fr-FR" dirty="0"/>
              <a:t>avec une organisation qui assure un bon état de maintenance des véhicules. </a:t>
            </a:r>
          </a:p>
        </p:txBody>
      </p:sp>
    </p:spTree>
    <p:extLst>
      <p:ext uri="{BB962C8B-B14F-4D97-AF65-F5344CB8AC3E}">
        <p14:creationId xmlns:p14="http://schemas.microsoft.com/office/powerpoint/2010/main" val="3425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3" name="Rectangle 2"/>
          <p:cNvSpPr/>
          <p:nvPr/>
        </p:nvSpPr>
        <p:spPr>
          <a:xfrm>
            <a:off x="317500" y="1101725"/>
            <a:ext cx="6793046" cy="1615827"/>
          </a:xfrm>
          <a:prstGeom prst="rect">
            <a:avLst/>
          </a:prstGeom>
        </p:spPr>
        <p:txBody>
          <a:bodyPr wrap="square">
            <a:spAutoFit/>
          </a:bodyPr>
          <a:lstStyle/>
          <a:p>
            <a:pPr>
              <a:spcBef>
                <a:spcPts val="600"/>
              </a:spcBef>
            </a:pPr>
            <a:r>
              <a:rPr lang="fr-FR" sz="2000" b="1" dirty="0">
                <a:solidFill>
                  <a:schemeClr val="tx2"/>
                </a:solidFill>
              </a:rPr>
              <a:t>Agir contre le risque routier, </a:t>
            </a:r>
            <a:r>
              <a:rPr lang="fr-FR" sz="2000" b="1" dirty="0" smtClean="0">
                <a:solidFill>
                  <a:schemeClr val="tx2"/>
                </a:solidFill>
              </a:rPr>
              <a:t>c'est instaurer </a:t>
            </a:r>
            <a:r>
              <a:rPr lang="fr-FR" sz="2000" b="1" dirty="0">
                <a:solidFill>
                  <a:schemeClr val="tx2"/>
                </a:solidFill>
              </a:rPr>
              <a:t>des </a:t>
            </a:r>
            <a:r>
              <a:rPr lang="fr-FR" sz="2000" b="1" cap="all" dirty="0">
                <a:solidFill>
                  <a:schemeClr val="tx2"/>
                </a:solidFill>
              </a:rPr>
              <a:t>règles de </a:t>
            </a:r>
            <a:r>
              <a:rPr lang="fr-FR" sz="2000" b="1" cap="all" dirty="0" smtClean="0">
                <a:solidFill>
                  <a:schemeClr val="tx2"/>
                </a:solidFill>
              </a:rPr>
              <a:t>communication </a:t>
            </a:r>
            <a:r>
              <a:rPr lang="fr-FR" sz="2000" b="1" dirty="0">
                <a:solidFill>
                  <a:schemeClr val="tx2"/>
                </a:solidFill>
              </a:rPr>
              <a:t>lors des déplacements</a:t>
            </a:r>
          </a:p>
          <a:p>
            <a:pPr>
              <a:spcBef>
                <a:spcPts val="600"/>
              </a:spcBef>
            </a:pPr>
            <a:r>
              <a:rPr lang="fr-FR" dirty="0"/>
              <a:t>Le téléphone mobile est devenu tellement familier que l’entreprise se doit d’en organiser l’utilisation dans le cadre professionnel, notamment sur la route</a:t>
            </a:r>
            <a:r>
              <a:rPr lang="fr-FR" dirty="0" smtClean="0"/>
              <a:t>.</a:t>
            </a:r>
            <a:endParaRPr lang="fr-FR" dirty="0"/>
          </a:p>
        </p:txBody>
      </p:sp>
      <p:sp>
        <p:nvSpPr>
          <p:cNvPr id="4" name="Rectangle 3"/>
          <p:cNvSpPr/>
          <p:nvPr/>
        </p:nvSpPr>
        <p:spPr>
          <a:xfrm>
            <a:off x="393700" y="3052027"/>
            <a:ext cx="6716846" cy="2246769"/>
          </a:xfrm>
          <a:prstGeom prst="rect">
            <a:avLst/>
          </a:prstGeom>
          <a:solidFill>
            <a:schemeClr val="tx2"/>
          </a:solidFill>
        </p:spPr>
        <p:txBody>
          <a:bodyPr wrap="square">
            <a:spAutoFit/>
          </a:bodyPr>
          <a:lstStyle/>
          <a:p>
            <a:pPr algn="ctr">
              <a:spcBef>
                <a:spcPts val="600"/>
              </a:spcBef>
            </a:pPr>
            <a:r>
              <a:rPr lang="fr-FR" sz="2400" b="1" dirty="0" smtClean="0">
                <a:solidFill>
                  <a:schemeClr val="bg1"/>
                </a:solidFill>
              </a:rPr>
              <a:t>Je </a:t>
            </a:r>
            <a:r>
              <a:rPr lang="fr-FR" sz="2400" b="1" dirty="0">
                <a:solidFill>
                  <a:schemeClr val="bg1"/>
                </a:solidFill>
              </a:rPr>
              <a:t>ne manipule pas mon téléphone au volant </a:t>
            </a:r>
            <a:endParaRPr lang="fr-FR" sz="2400" b="1" dirty="0" smtClean="0">
              <a:solidFill>
                <a:schemeClr val="bg1"/>
              </a:solidFill>
            </a:endParaRPr>
          </a:p>
          <a:p>
            <a:pPr algn="ctr">
              <a:spcBef>
                <a:spcPts val="600"/>
              </a:spcBef>
            </a:pPr>
            <a:r>
              <a:rPr lang="fr-FR" sz="2400" b="1" dirty="0" smtClean="0">
                <a:solidFill>
                  <a:schemeClr val="bg1"/>
                </a:solidFill>
              </a:rPr>
              <a:t>est un des fondamentaux d’</a:t>
            </a:r>
            <a:r>
              <a:rPr lang="fr-FR" sz="2400" b="1" dirty="0" err="1" smtClean="0">
                <a:solidFill>
                  <a:schemeClr val="bg1"/>
                </a:solidFill>
              </a:rPr>
              <a:t>Enedis</a:t>
            </a:r>
            <a:r>
              <a:rPr lang="fr-FR" sz="2400" b="1" dirty="0" smtClean="0">
                <a:solidFill>
                  <a:schemeClr val="bg1"/>
                </a:solidFill>
              </a:rPr>
              <a:t>.</a:t>
            </a:r>
          </a:p>
          <a:p>
            <a:pPr algn="ctr">
              <a:spcBef>
                <a:spcPts val="600"/>
              </a:spcBef>
            </a:pPr>
            <a:endParaRPr lang="fr-FR" sz="2400" b="1" dirty="0" smtClean="0">
              <a:solidFill>
                <a:schemeClr val="bg1"/>
              </a:solidFill>
            </a:endParaRPr>
          </a:p>
          <a:p>
            <a:pPr algn="ctr">
              <a:spcBef>
                <a:spcPts val="600"/>
              </a:spcBef>
            </a:pPr>
            <a:endParaRPr lang="fr-FR" sz="2400" b="1" dirty="0">
              <a:solidFill>
                <a:schemeClr val="bg1"/>
              </a:solidFill>
            </a:endParaRPr>
          </a:p>
          <a:p>
            <a:pPr algn="ctr">
              <a:spcBef>
                <a:spcPts val="600"/>
              </a:spcBef>
            </a:pPr>
            <a:endParaRPr lang="fr-FR" sz="2400" b="1" dirty="0">
              <a:solidFill>
                <a:schemeClr val="bg1"/>
              </a:solidFill>
            </a:endParaRPr>
          </a:p>
        </p:txBody>
      </p:sp>
      <p:sp>
        <p:nvSpPr>
          <p:cNvPr id="5" name="Espace réservé du contenu 3"/>
          <p:cNvSpPr txBox="1">
            <a:spLocks/>
          </p:cNvSpPr>
          <p:nvPr/>
        </p:nvSpPr>
        <p:spPr bwMode="auto">
          <a:xfrm>
            <a:off x="7632700" y="2930769"/>
            <a:ext cx="2667000" cy="2666756"/>
          </a:xfrm>
          <a:custGeom>
            <a:avLst/>
            <a:gdLst>
              <a:gd name="connsiteX0" fmla="*/ 0 w 3970784"/>
              <a:gd name="connsiteY0" fmla="*/ 518108 h 4681536"/>
              <a:gd name="connsiteX1" fmla="*/ 151751 w 3970784"/>
              <a:gd name="connsiteY1" fmla="*/ 151750 h 4681536"/>
              <a:gd name="connsiteX2" fmla="*/ 518109 w 3970784"/>
              <a:gd name="connsiteY2" fmla="*/ 0 h 4681536"/>
              <a:gd name="connsiteX3" fmla="*/ 3452676 w 3970784"/>
              <a:gd name="connsiteY3" fmla="*/ 0 h 4681536"/>
              <a:gd name="connsiteX4" fmla="*/ 3819034 w 3970784"/>
              <a:gd name="connsiteY4" fmla="*/ 151751 h 4681536"/>
              <a:gd name="connsiteX5" fmla="*/ 3970784 w 3970784"/>
              <a:gd name="connsiteY5" fmla="*/ 518109 h 4681536"/>
              <a:gd name="connsiteX6" fmla="*/ 3970784 w 3970784"/>
              <a:gd name="connsiteY6" fmla="*/ 4163428 h 4681536"/>
              <a:gd name="connsiteX7" fmla="*/ 3819034 w 3970784"/>
              <a:gd name="connsiteY7" fmla="*/ 4529786 h 4681536"/>
              <a:gd name="connsiteX8" fmla="*/ 3452676 w 3970784"/>
              <a:gd name="connsiteY8" fmla="*/ 4681536 h 4681536"/>
              <a:gd name="connsiteX9" fmla="*/ 518108 w 3970784"/>
              <a:gd name="connsiteY9" fmla="*/ 4681536 h 4681536"/>
              <a:gd name="connsiteX10" fmla="*/ 151750 w 3970784"/>
              <a:gd name="connsiteY10" fmla="*/ 4529785 h 4681536"/>
              <a:gd name="connsiteX11" fmla="*/ 0 w 3970784"/>
              <a:gd name="connsiteY11" fmla="*/ 4163427 h 4681536"/>
              <a:gd name="connsiteX12" fmla="*/ 0 w 3970784"/>
              <a:gd name="connsiteY12" fmla="*/ 518108 h 4681536"/>
              <a:gd name="connsiteX0" fmla="*/ 57337 w 4028121"/>
              <a:gd name="connsiteY0" fmla="*/ 693905 h 4857333"/>
              <a:gd name="connsiteX1" fmla="*/ 575446 w 4028121"/>
              <a:gd name="connsiteY1" fmla="*/ 175797 h 4857333"/>
              <a:gd name="connsiteX2" fmla="*/ 3510013 w 4028121"/>
              <a:gd name="connsiteY2" fmla="*/ 175797 h 4857333"/>
              <a:gd name="connsiteX3" fmla="*/ 3876371 w 4028121"/>
              <a:gd name="connsiteY3" fmla="*/ 327548 h 4857333"/>
              <a:gd name="connsiteX4" fmla="*/ 4028121 w 4028121"/>
              <a:gd name="connsiteY4" fmla="*/ 693906 h 4857333"/>
              <a:gd name="connsiteX5" fmla="*/ 4028121 w 4028121"/>
              <a:gd name="connsiteY5" fmla="*/ 4339225 h 4857333"/>
              <a:gd name="connsiteX6" fmla="*/ 3876371 w 4028121"/>
              <a:gd name="connsiteY6" fmla="*/ 4705583 h 4857333"/>
              <a:gd name="connsiteX7" fmla="*/ 3510013 w 4028121"/>
              <a:gd name="connsiteY7" fmla="*/ 4857333 h 4857333"/>
              <a:gd name="connsiteX8" fmla="*/ 575445 w 4028121"/>
              <a:gd name="connsiteY8" fmla="*/ 4857333 h 4857333"/>
              <a:gd name="connsiteX9" fmla="*/ 209087 w 4028121"/>
              <a:gd name="connsiteY9" fmla="*/ 4705582 h 4857333"/>
              <a:gd name="connsiteX10" fmla="*/ 57337 w 4028121"/>
              <a:gd name="connsiteY10" fmla="*/ 4339224 h 4857333"/>
              <a:gd name="connsiteX11" fmla="*/ 57337 w 4028121"/>
              <a:gd name="connsiteY11" fmla="*/ 693905 h 4857333"/>
              <a:gd name="connsiteX0" fmla="*/ 57337 w 4028121"/>
              <a:gd name="connsiteY0" fmla="*/ 724033 h 4887461"/>
              <a:gd name="connsiteX1" fmla="*/ 575446 w 4028121"/>
              <a:gd name="connsiteY1" fmla="*/ 205925 h 4887461"/>
              <a:gd name="connsiteX2" fmla="*/ 3510013 w 4028121"/>
              <a:gd name="connsiteY2" fmla="*/ 205925 h 4887461"/>
              <a:gd name="connsiteX3" fmla="*/ 3876371 w 4028121"/>
              <a:gd name="connsiteY3" fmla="*/ 357676 h 4887461"/>
              <a:gd name="connsiteX4" fmla="*/ 4028121 w 4028121"/>
              <a:gd name="connsiteY4" fmla="*/ 724034 h 4887461"/>
              <a:gd name="connsiteX5" fmla="*/ 4028121 w 4028121"/>
              <a:gd name="connsiteY5" fmla="*/ 4369353 h 4887461"/>
              <a:gd name="connsiteX6" fmla="*/ 3876371 w 4028121"/>
              <a:gd name="connsiteY6" fmla="*/ 4735711 h 4887461"/>
              <a:gd name="connsiteX7" fmla="*/ 3510013 w 4028121"/>
              <a:gd name="connsiteY7" fmla="*/ 4887461 h 4887461"/>
              <a:gd name="connsiteX8" fmla="*/ 575445 w 4028121"/>
              <a:gd name="connsiteY8" fmla="*/ 4887461 h 4887461"/>
              <a:gd name="connsiteX9" fmla="*/ 209087 w 4028121"/>
              <a:gd name="connsiteY9" fmla="*/ 4735710 h 4887461"/>
              <a:gd name="connsiteX10" fmla="*/ 57337 w 4028121"/>
              <a:gd name="connsiteY10" fmla="*/ 4369352 h 4887461"/>
              <a:gd name="connsiteX11" fmla="*/ 57337 w 4028121"/>
              <a:gd name="connsiteY11" fmla="*/ 724033 h 4887461"/>
              <a:gd name="connsiteX0" fmla="*/ 57337 w 4028121"/>
              <a:gd name="connsiteY0" fmla="*/ 670723 h 4834151"/>
              <a:gd name="connsiteX1" fmla="*/ 575446 w 4028121"/>
              <a:gd name="connsiteY1" fmla="*/ 152615 h 4834151"/>
              <a:gd name="connsiteX2" fmla="*/ 3510013 w 4028121"/>
              <a:gd name="connsiteY2" fmla="*/ 152615 h 4834151"/>
              <a:gd name="connsiteX3" fmla="*/ 3876371 w 4028121"/>
              <a:gd name="connsiteY3" fmla="*/ 304366 h 4834151"/>
              <a:gd name="connsiteX4" fmla="*/ 4028121 w 4028121"/>
              <a:gd name="connsiteY4" fmla="*/ 670724 h 4834151"/>
              <a:gd name="connsiteX5" fmla="*/ 4028121 w 4028121"/>
              <a:gd name="connsiteY5" fmla="*/ 4316043 h 4834151"/>
              <a:gd name="connsiteX6" fmla="*/ 3876371 w 4028121"/>
              <a:gd name="connsiteY6" fmla="*/ 4682401 h 4834151"/>
              <a:gd name="connsiteX7" fmla="*/ 3510013 w 4028121"/>
              <a:gd name="connsiteY7" fmla="*/ 4834151 h 4834151"/>
              <a:gd name="connsiteX8" fmla="*/ 575445 w 4028121"/>
              <a:gd name="connsiteY8" fmla="*/ 4834151 h 4834151"/>
              <a:gd name="connsiteX9" fmla="*/ 209087 w 4028121"/>
              <a:gd name="connsiteY9" fmla="*/ 4682400 h 4834151"/>
              <a:gd name="connsiteX10" fmla="*/ 57337 w 4028121"/>
              <a:gd name="connsiteY10" fmla="*/ 4316042 h 4834151"/>
              <a:gd name="connsiteX11" fmla="*/ 57337 w 4028121"/>
              <a:gd name="connsiteY11" fmla="*/ 670723 h 4834151"/>
              <a:gd name="connsiteX0" fmla="*/ 68385 w 4039169"/>
              <a:gd name="connsiteY0" fmla="*/ 670723 h 4834151"/>
              <a:gd name="connsiteX1" fmla="*/ 586494 w 4039169"/>
              <a:gd name="connsiteY1" fmla="*/ 152615 h 4834151"/>
              <a:gd name="connsiteX2" fmla="*/ 3521061 w 4039169"/>
              <a:gd name="connsiteY2" fmla="*/ 152615 h 4834151"/>
              <a:gd name="connsiteX3" fmla="*/ 3887419 w 4039169"/>
              <a:gd name="connsiteY3" fmla="*/ 304366 h 4834151"/>
              <a:gd name="connsiteX4" fmla="*/ 4039169 w 4039169"/>
              <a:gd name="connsiteY4" fmla="*/ 670724 h 4834151"/>
              <a:gd name="connsiteX5" fmla="*/ 4039169 w 4039169"/>
              <a:gd name="connsiteY5" fmla="*/ 4316043 h 4834151"/>
              <a:gd name="connsiteX6" fmla="*/ 3887419 w 4039169"/>
              <a:gd name="connsiteY6" fmla="*/ 4682401 h 4834151"/>
              <a:gd name="connsiteX7" fmla="*/ 3521061 w 4039169"/>
              <a:gd name="connsiteY7" fmla="*/ 4834151 h 4834151"/>
              <a:gd name="connsiteX8" fmla="*/ 586493 w 4039169"/>
              <a:gd name="connsiteY8" fmla="*/ 4834151 h 4834151"/>
              <a:gd name="connsiteX9" fmla="*/ 220135 w 4039169"/>
              <a:gd name="connsiteY9" fmla="*/ 4682400 h 4834151"/>
              <a:gd name="connsiteX10" fmla="*/ 68385 w 4039169"/>
              <a:gd name="connsiteY10" fmla="*/ 4316042 h 4834151"/>
              <a:gd name="connsiteX11" fmla="*/ 68385 w 4039169"/>
              <a:gd name="connsiteY11" fmla="*/ 670723 h 4834151"/>
              <a:gd name="connsiteX0" fmla="*/ 102293 w 4073077"/>
              <a:gd name="connsiteY0" fmla="*/ 670723 h 4834151"/>
              <a:gd name="connsiteX1" fmla="*/ 620402 w 4073077"/>
              <a:gd name="connsiteY1" fmla="*/ 152615 h 4834151"/>
              <a:gd name="connsiteX2" fmla="*/ 3554969 w 4073077"/>
              <a:gd name="connsiteY2" fmla="*/ 152615 h 4834151"/>
              <a:gd name="connsiteX3" fmla="*/ 3921327 w 4073077"/>
              <a:gd name="connsiteY3" fmla="*/ 304366 h 4834151"/>
              <a:gd name="connsiteX4" fmla="*/ 4073077 w 4073077"/>
              <a:gd name="connsiteY4" fmla="*/ 670724 h 4834151"/>
              <a:gd name="connsiteX5" fmla="*/ 4073077 w 4073077"/>
              <a:gd name="connsiteY5" fmla="*/ 4316043 h 4834151"/>
              <a:gd name="connsiteX6" fmla="*/ 3921327 w 4073077"/>
              <a:gd name="connsiteY6" fmla="*/ 4682401 h 4834151"/>
              <a:gd name="connsiteX7" fmla="*/ 3554969 w 4073077"/>
              <a:gd name="connsiteY7" fmla="*/ 4834151 h 4834151"/>
              <a:gd name="connsiteX8" fmla="*/ 620401 w 4073077"/>
              <a:gd name="connsiteY8" fmla="*/ 4834151 h 4834151"/>
              <a:gd name="connsiteX9" fmla="*/ 254043 w 4073077"/>
              <a:gd name="connsiteY9" fmla="*/ 4682400 h 4834151"/>
              <a:gd name="connsiteX10" fmla="*/ 102293 w 4073077"/>
              <a:gd name="connsiteY10" fmla="*/ 4316042 h 4834151"/>
              <a:gd name="connsiteX11" fmla="*/ 102293 w 4073077"/>
              <a:gd name="connsiteY11" fmla="*/ 670723 h 4834151"/>
              <a:gd name="connsiteX0" fmla="*/ 71813 w 4042597"/>
              <a:gd name="connsiteY0" fmla="*/ 670723 h 4834151"/>
              <a:gd name="connsiteX1" fmla="*/ 589922 w 4042597"/>
              <a:gd name="connsiteY1" fmla="*/ 152615 h 4834151"/>
              <a:gd name="connsiteX2" fmla="*/ 3524489 w 4042597"/>
              <a:gd name="connsiteY2" fmla="*/ 152615 h 4834151"/>
              <a:gd name="connsiteX3" fmla="*/ 3890847 w 4042597"/>
              <a:gd name="connsiteY3" fmla="*/ 304366 h 4834151"/>
              <a:gd name="connsiteX4" fmla="*/ 4042597 w 4042597"/>
              <a:gd name="connsiteY4" fmla="*/ 670724 h 4834151"/>
              <a:gd name="connsiteX5" fmla="*/ 4042597 w 4042597"/>
              <a:gd name="connsiteY5" fmla="*/ 4316043 h 4834151"/>
              <a:gd name="connsiteX6" fmla="*/ 3890847 w 4042597"/>
              <a:gd name="connsiteY6" fmla="*/ 4682401 h 4834151"/>
              <a:gd name="connsiteX7" fmla="*/ 3524489 w 4042597"/>
              <a:gd name="connsiteY7" fmla="*/ 4834151 h 4834151"/>
              <a:gd name="connsiteX8" fmla="*/ 589921 w 4042597"/>
              <a:gd name="connsiteY8" fmla="*/ 4834151 h 4834151"/>
              <a:gd name="connsiteX9" fmla="*/ 223563 w 4042597"/>
              <a:gd name="connsiteY9" fmla="*/ 4682400 h 4834151"/>
              <a:gd name="connsiteX10" fmla="*/ 71813 w 4042597"/>
              <a:gd name="connsiteY10" fmla="*/ 4316042 h 4834151"/>
              <a:gd name="connsiteX11" fmla="*/ 71813 w 4042597"/>
              <a:gd name="connsiteY11" fmla="*/ 670723 h 4834151"/>
              <a:gd name="connsiteX0" fmla="*/ 82861 w 4053645"/>
              <a:gd name="connsiteY0" fmla="*/ 670723 h 4834151"/>
              <a:gd name="connsiteX1" fmla="*/ 600970 w 4053645"/>
              <a:gd name="connsiteY1" fmla="*/ 152615 h 4834151"/>
              <a:gd name="connsiteX2" fmla="*/ 3535537 w 4053645"/>
              <a:gd name="connsiteY2" fmla="*/ 152615 h 4834151"/>
              <a:gd name="connsiteX3" fmla="*/ 3901895 w 4053645"/>
              <a:gd name="connsiteY3" fmla="*/ 304366 h 4834151"/>
              <a:gd name="connsiteX4" fmla="*/ 4053645 w 4053645"/>
              <a:gd name="connsiteY4" fmla="*/ 670724 h 4834151"/>
              <a:gd name="connsiteX5" fmla="*/ 4053645 w 4053645"/>
              <a:gd name="connsiteY5" fmla="*/ 4316043 h 4834151"/>
              <a:gd name="connsiteX6" fmla="*/ 3901895 w 4053645"/>
              <a:gd name="connsiteY6" fmla="*/ 4682401 h 4834151"/>
              <a:gd name="connsiteX7" fmla="*/ 3535537 w 4053645"/>
              <a:gd name="connsiteY7" fmla="*/ 4834151 h 4834151"/>
              <a:gd name="connsiteX8" fmla="*/ 600969 w 4053645"/>
              <a:gd name="connsiteY8" fmla="*/ 4834151 h 4834151"/>
              <a:gd name="connsiteX9" fmla="*/ 234611 w 4053645"/>
              <a:gd name="connsiteY9" fmla="*/ 4682400 h 4834151"/>
              <a:gd name="connsiteX10" fmla="*/ 82861 w 4053645"/>
              <a:gd name="connsiteY10" fmla="*/ 4316042 h 4834151"/>
              <a:gd name="connsiteX11" fmla="*/ 82861 w 4053645"/>
              <a:gd name="connsiteY11" fmla="*/ 670723 h 4834151"/>
              <a:gd name="connsiteX0" fmla="*/ 55809 w 4026593"/>
              <a:gd name="connsiteY0" fmla="*/ 670723 h 4834151"/>
              <a:gd name="connsiteX1" fmla="*/ 573918 w 4026593"/>
              <a:gd name="connsiteY1" fmla="*/ 152615 h 4834151"/>
              <a:gd name="connsiteX2" fmla="*/ 3508485 w 4026593"/>
              <a:gd name="connsiteY2" fmla="*/ 152615 h 4834151"/>
              <a:gd name="connsiteX3" fmla="*/ 3874843 w 4026593"/>
              <a:gd name="connsiteY3" fmla="*/ 304366 h 4834151"/>
              <a:gd name="connsiteX4" fmla="*/ 4026593 w 4026593"/>
              <a:gd name="connsiteY4" fmla="*/ 670724 h 4834151"/>
              <a:gd name="connsiteX5" fmla="*/ 4026593 w 4026593"/>
              <a:gd name="connsiteY5" fmla="*/ 4316043 h 4834151"/>
              <a:gd name="connsiteX6" fmla="*/ 3874843 w 4026593"/>
              <a:gd name="connsiteY6" fmla="*/ 4682401 h 4834151"/>
              <a:gd name="connsiteX7" fmla="*/ 3508485 w 4026593"/>
              <a:gd name="connsiteY7" fmla="*/ 4834151 h 4834151"/>
              <a:gd name="connsiteX8" fmla="*/ 573917 w 4026593"/>
              <a:gd name="connsiteY8" fmla="*/ 4834151 h 4834151"/>
              <a:gd name="connsiteX9" fmla="*/ 207559 w 4026593"/>
              <a:gd name="connsiteY9" fmla="*/ 4682400 h 4834151"/>
              <a:gd name="connsiteX10" fmla="*/ 55809 w 4026593"/>
              <a:gd name="connsiteY10" fmla="*/ 4316042 h 4834151"/>
              <a:gd name="connsiteX11" fmla="*/ 55809 w 4026593"/>
              <a:gd name="connsiteY11" fmla="*/ 670723 h 4834151"/>
              <a:gd name="connsiteX0" fmla="*/ 93527 w 4064311"/>
              <a:gd name="connsiteY0" fmla="*/ 670723 h 4834151"/>
              <a:gd name="connsiteX1" fmla="*/ 611636 w 4064311"/>
              <a:gd name="connsiteY1" fmla="*/ 152615 h 4834151"/>
              <a:gd name="connsiteX2" fmla="*/ 3546203 w 4064311"/>
              <a:gd name="connsiteY2" fmla="*/ 152615 h 4834151"/>
              <a:gd name="connsiteX3" fmla="*/ 3912561 w 4064311"/>
              <a:gd name="connsiteY3" fmla="*/ 304366 h 4834151"/>
              <a:gd name="connsiteX4" fmla="*/ 4064311 w 4064311"/>
              <a:gd name="connsiteY4" fmla="*/ 670724 h 4834151"/>
              <a:gd name="connsiteX5" fmla="*/ 4064311 w 4064311"/>
              <a:gd name="connsiteY5" fmla="*/ 4316043 h 4834151"/>
              <a:gd name="connsiteX6" fmla="*/ 3912561 w 4064311"/>
              <a:gd name="connsiteY6" fmla="*/ 4682401 h 4834151"/>
              <a:gd name="connsiteX7" fmla="*/ 3546203 w 4064311"/>
              <a:gd name="connsiteY7" fmla="*/ 4834151 h 4834151"/>
              <a:gd name="connsiteX8" fmla="*/ 611635 w 4064311"/>
              <a:gd name="connsiteY8" fmla="*/ 4834151 h 4834151"/>
              <a:gd name="connsiteX9" fmla="*/ 245277 w 4064311"/>
              <a:gd name="connsiteY9" fmla="*/ 4682400 h 4834151"/>
              <a:gd name="connsiteX10" fmla="*/ 93527 w 4064311"/>
              <a:gd name="connsiteY10" fmla="*/ 4316042 h 4834151"/>
              <a:gd name="connsiteX11" fmla="*/ 93527 w 4064311"/>
              <a:gd name="connsiteY11" fmla="*/ 670723 h 4834151"/>
              <a:gd name="connsiteX0" fmla="*/ 59237 w 4030021"/>
              <a:gd name="connsiteY0" fmla="*/ 670723 h 4834151"/>
              <a:gd name="connsiteX1" fmla="*/ 577346 w 4030021"/>
              <a:gd name="connsiteY1" fmla="*/ 152615 h 4834151"/>
              <a:gd name="connsiteX2" fmla="*/ 3511913 w 4030021"/>
              <a:gd name="connsiteY2" fmla="*/ 152615 h 4834151"/>
              <a:gd name="connsiteX3" fmla="*/ 3878271 w 4030021"/>
              <a:gd name="connsiteY3" fmla="*/ 304366 h 4834151"/>
              <a:gd name="connsiteX4" fmla="*/ 4030021 w 4030021"/>
              <a:gd name="connsiteY4" fmla="*/ 670724 h 4834151"/>
              <a:gd name="connsiteX5" fmla="*/ 4030021 w 4030021"/>
              <a:gd name="connsiteY5" fmla="*/ 4316043 h 4834151"/>
              <a:gd name="connsiteX6" fmla="*/ 3878271 w 4030021"/>
              <a:gd name="connsiteY6" fmla="*/ 4682401 h 4834151"/>
              <a:gd name="connsiteX7" fmla="*/ 3511913 w 4030021"/>
              <a:gd name="connsiteY7" fmla="*/ 4834151 h 4834151"/>
              <a:gd name="connsiteX8" fmla="*/ 577345 w 4030021"/>
              <a:gd name="connsiteY8" fmla="*/ 4834151 h 4834151"/>
              <a:gd name="connsiteX9" fmla="*/ 210987 w 4030021"/>
              <a:gd name="connsiteY9" fmla="*/ 4682400 h 4834151"/>
              <a:gd name="connsiteX10" fmla="*/ 59237 w 4030021"/>
              <a:gd name="connsiteY10" fmla="*/ 4316042 h 4834151"/>
              <a:gd name="connsiteX11" fmla="*/ 59237 w 4030021"/>
              <a:gd name="connsiteY11" fmla="*/ 670723 h 4834151"/>
              <a:gd name="connsiteX0" fmla="*/ 89335 w 4060119"/>
              <a:gd name="connsiteY0" fmla="*/ 670723 h 4834151"/>
              <a:gd name="connsiteX1" fmla="*/ 607444 w 4060119"/>
              <a:gd name="connsiteY1" fmla="*/ 152615 h 4834151"/>
              <a:gd name="connsiteX2" fmla="*/ 3542011 w 4060119"/>
              <a:gd name="connsiteY2" fmla="*/ 152615 h 4834151"/>
              <a:gd name="connsiteX3" fmla="*/ 3908369 w 4060119"/>
              <a:gd name="connsiteY3" fmla="*/ 304366 h 4834151"/>
              <a:gd name="connsiteX4" fmla="*/ 4060119 w 4060119"/>
              <a:gd name="connsiteY4" fmla="*/ 670724 h 4834151"/>
              <a:gd name="connsiteX5" fmla="*/ 4060119 w 4060119"/>
              <a:gd name="connsiteY5" fmla="*/ 4316043 h 4834151"/>
              <a:gd name="connsiteX6" fmla="*/ 3908369 w 4060119"/>
              <a:gd name="connsiteY6" fmla="*/ 4682401 h 4834151"/>
              <a:gd name="connsiteX7" fmla="*/ 3542011 w 4060119"/>
              <a:gd name="connsiteY7" fmla="*/ 4834151 h 4834151"/>
              <a:gd name="connsiteX8" fmla="*/ 607443 w 4060119"/>
              <a:gd name="connsiteY8" fmla="*/ 4834151 h 4834151"/>
              <a:gd name="connsiteX9" fmla="*/ 241085 w 4060119"/>
              <a:gd name="connsiteY9" fmla="*/ 4682400 h 4834151"/>
              <a:gd name="connsiteX10" fmla="*/ 89335 w 4060119"/>
              <a:gd name="connsiteY10" fmla="*/ 4316042 h 4834151"/>
              <a:gd name="connsiteX11" fmla="*/ 89335 w 4060119"/>
              <a:gd name="connsiteY11" fmla="*/ 670723 h 4834151"/>
              <a:gd name="connsiteX0" fmla="*/ 89335 w 4060119"/>
              <a:gd name="connsiteY0" fmla="*/ 685611 h 4849039"/>
              <a:gd name="connsiteX1" fmla="*/ 607444 w 4060119"/>
              <a:gd name="connsiteY1" fmla="*/ 167503 h 4849039"/>
              <a:gd name="connsiteX2" fmla="*/ 3542011 w 4060119"/>
              <a:gd name="connsiteY2" fmla="*/ 167503 h 4849039"/>
              <a:gd name="connsiteX3" fmla="*/ 3908369 w 4060119"/>
              <a:gd name="connsiteY3" fmla="*/ 319254 h 4849039"/>
              <a:gd name="connsiteX4" fmla="*/ 4060119 w 4060119"/>
              <a:gd name="connsiteY4" fmla="*/ 685612 h 4849039"/>
              <a:gd name="connsiteX5" fmla="*/ 4060119 w 4060119"/>
              <a:gd name="connsiteY5" fmla="*/ 4330931 h 4849039"/>
              <a:gd name="connsiteX6" fmla="*/ 3908369 w 4060119"/>
              <a:gd name="connsiteY6" fmla="*/ 4697289 h 4849039"/>
              <a:gd name="connsiteX7" fmla="*/ 3542011 w 4060119"/>
              <a:gd name="connsiteY7" fmla="*/ 4849039 h 4849039"/>
              <a:gd name="connsiteX8" fmla="*/ 607443 w 4060119"/>
              <a:gd name="connsiteY8" fmla="*/ 4849039 h 4849039"/>
              <a:gd name="connsiteX9" fmla="*/ 241085 w 4060119"/>
              <a:gd name="connsiteY9" fmla="*/ 4697288 h 4849039"/>
              <a:gd name="connsiteX10" fmla="*/ 89335 w 4060119"/>
              <a:gd name="connsiteY10" fmla="*/ 4330930 h 4849039"/>
              <a:gd name="connsiteX11" fmla="*/ 89335 w 4060119"/>
              <a:gd name="connsiteY11" fmla="*/ 685611 h 4849039"/>
              <a:gd name="connsiteX0" fmla="*/ 100447 w 4060119"/>
              <a:gd name="connsiteY0" fmla="*/ 685611 h 5222660"/>
              <a:gd name="connsiteX1" fmla="*/ 607444 w 4060119"/>
              <a:gd name="connsiteY1" fmla="*/ 541124 h 5222660"/>
              <a:gd name="connsiteX2" fmla="*/ 3542011 w 4060119"/>
              <a:gd name="connsiteY2" fmla="*/ 541124 h 5222660"/>
              <a:gd name="connsiteX3" fmla="*/ 3908369 w 4060119"/>
              <a:gd name="connsiteY3" fmla="*/ 692875 h 5222660"/>
              <a:gd name="connsiteX4" fmla="*/ 4060119 w 4060119"/>
              <a:gd name="connsiteY4" fmla="*/ 1059233 h 5222660"/>
              <a:gd name="connsiteX5" fmla="*/ 4060119 w 4060119"/>
              <a:gd name="connsiteY5" fmla="*/ 4704552 h 5222660"/>
              <a:gd name="connsiteX6" fmla="*/ 3908369 w 4060119"/>
              <a:gd name="connsiteY6" fmla="*/ 5070910 h 5222660"/>
              <a:gd name="connsiteX7" fmla="*/ 3542011 w 4060119"/>
              <a:gd name="connsiteY7" fmla="*/ 5222660 h 5222660"/>
              <a:gd name="connsiteX8" fmla="*/ 607443 w 4060119"/>
              <a:gd name="connsiteY8" fmla="*/ 5222660 h 5222660"/>
              <a:gd name="connsiteX9" fmla="*/ 241085 w 4060119"/>
              <a:gd name="connsiteY9" fmla="*/ 5070909 h 5222660"/>
              <a:gd name="connsiteX10" fmla="*/ 89335 w 4060119"/>
              <a:gd name="connsiteY10" fmla="*/ 4704551 h 5222660"/>
              <a:gd name="connsiteX11" fmla="*/ 100447 w 4060119"/>
              <a:gd name="connsiteY11" fmla="*/ 685611 h 5222660"/>
              <a:gd name="connsiteX0" fmla="*/ 100447 w 4060119"/>
              <a:gd name="connsiteY0" fmla="*/ 333221 h 4870270"/>
              <a:gd name="connsiteX1" fmla="*/ 607444 w 4060119"/>
              <a:gd name="connsiteY1" fmla="*/ 188734 h 4870270"/>
              <a:gd name="connsiteX2" fmla="*/ 3542011 w 4060119"/>
              <a:gd name="connsiteY2" fmla="*/ 188734 h 4870270"/>
              <a:gd name="connsiteX3" fmla="*/ 3908369 w 4060119"/>
              <a:gd name="connsiteY3" fmla="*/ 340485 h 4870270"/>
              <a:gd name="connsiteX4" fmla="*/ 4060119 w 4060119"/>
              <a:gd name="connsiteY4" fmla="*/ 706843 h 4870270"/>
              <a:gd name="connsiteX5" fmla="*/ 4060119 w 4060119"/>
              <a:gd name="connsiteY5" fmla="*/ 4352162 h 4870270"/>
              <a:gd name="connsiteX6" fmla="*/ 3908369 w 4060119"/>
              <a:gd name="connsiteY6" fmla="*/ 4718520 h 4870270"/>
              <a:gd name="connsiteX7" fmla="*/ 3542011 w 4060119"/>
              <a:gd name="connsiteY7" fmla="*/ 4870270 h 4870270"/>
              <a:gd name="connsiteX8" fmla="*/ 607443 w 4060119"/>
              <a:gd name="connsiteY8" fmla="*/ 4870270 h 4870270"/>
              <a:gd name="connsiteX9" fmla="*/ 241085 w 4060119"/>
              <a:gd name="connsiteY9" fmla="*/ 4718519 h 4870270"/>
              <a:gd name="connsiteX10" fmla="*/ 89335 w 4060119"/>
              <a:gd name="connsiteY10" fmla="*/ 4352161 h 4870270"/>
              <a:gd name="connsiteX11" fmla="*/ 100447 w 4060119"/>
              <a:gd name="connsiteY11" fmla="*/ 333221 h 4870270"/>
              <a:gd name="connsiteX0" fmla="*/ 100447 w 4060119"/>
              <a:gd name="connsiteY0" fmla="*/ 169421 h 4706470"/>
              <a:gd name="connsiteX1" fmla="*/ 607444 w 4060119"/>
              <a:gd name="connsiteY1" fmla="*/ 24934 h 4706470"/>
              <a:gd name="connsiteX2" fmla="*/ 3542011 w 4060119"/>
              <a:gd name="connsiteY2" fmla="*/ 24934 h 4706470"/>
              <a:gd name="connsiteX3" fmla="*/ 3908369 w 4060119"/>
              <a:gd name="connsiteY3" fmla="*/ 176685 h 4706470"/>
              <a:gd name="connsiteX4" fmla="*/ 4060119 w 4060119"/>
              <a:gd name="connsiteY4" fmla="*/ 543043 h 4706470"/>
              <a:gd name="connsiteX5" fmla="*/ 4060119 w 4060119"/>
              <a:gd name="connsiteY5" fmla="*/ 4188362 h 4706470"/>
              <a:gd name="connsiteX6" fmla="*/ 3908369 w 4060119"/>
              <a:gd name="connsiteY6" fmla="*/ 4554720 h 4706470"/>
              <a:gd name="connsiteX7" fmla="*/ 3542011 w 4060119"/>
              <a:gd name="connsiteY7" fmla="*/ 4706470 h 4706470"/>
              <a:gd name="connsiteX8" fmla="*/ 607443 w 4060119"/>
              <a:gd name="connsiteY8" fmla="*/ 4706470 h 4706470"/>
              <a:gd name="connsiteX9" fmla="*/ 241085 w 4060119"/>
              <a:gd name="connsiteY9" fmla="*/ 4554719 h 4706470"/>
              <a:gd name="connsiteX10" fmla="*/ 89335 w 4060119"/>
              <a:gd name="connsiteY10" fmla="*/ 4188361 h 4706470"/>
              <a:gd name="connsiteX11" fmla="*/ 100447 w 4060119"/>
              <a:gd name="connsiteY11" fmla="*/ 169421 h 4706470"/>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2817 w 3972489"/>
              <a:gd name="connsiteY0" fmla="*/ 244034 h 4781083"/>
              <a:gd name="connsiteX1" fmla="*/ 519814 w 3972489"/>
              <a:gd name="connsiteY1" fmla="*/ 99547 h 4781083"/>
              <a:gd name="connsiteX2" fmla="*/ 3454381 w 3972489"/>
              <a:gd name="connsiteY2" fmla="*/ 99547 h 4781083"/>
              <a:gd name="connsiteX3" fmla="*/ 3820739 w 3972489"/>
              <a:gd name="connsiteY3" fmla="*/ 251298 h 4781083"/>
              <a:gd name="connsiteX4" fmla="*/ 3972489 w 3972489"/>
              <a:gd name="connsiteY4" fmla="*/ 617656 h 4781083"/>
              <a:gd name="connsiteX5" fmla="*/ 3972489 w 3972489"/>
              <a:gd name="connsiteY5" fmla="*/ 4262975 h 4781083"/>
              <a:gd name="connsiteX6" fmla="*/ 3820739 w 3972489"/>
              <a:gd name="connsiteY6" fmla="*/ 4629333 h 4781083"/>
              <a:gd name="connsiteX7" fmla="*/ 3454381 w 3972489"/>
              <a:gd name="connsiteY7" fmla="*/ 4781083 h 4781083"/>
              <a:gd name="connsiteX8" fmla="*/ 519813 w 3972489"/>
              <a:gd name="connsiteY8" fmla="*/ 4781083 h 4781083"/>
              <a:gd name="connsiteX9" fmla="*/ 153455 w 3972489"/>
              <a:gd name="connsiteY9" fmla="*/ 4629332 h 4781083"/>
              <a:gd name="connsiteX10" fmla="*/ 1705 w 3972489"/>
              <a:gd name="connsiteY10" fmla="*/ 4262974 h 4781083"/>
              <a:gd name="connsiteX11" fmla="*/ 12817 w 3972489"/>
              <a:gd name="connsiteY11" fmla="*/ 244034 h 4781083"/>
              <a:gd name="connsiteX0" fmla="*/ 12817 w 3972489"/>
              <a:gd name="connsiteY0" fmla="*/ 212820 h 4749869"/>
              <a:gd name="connsiteX1" fmla="*/ 519814 w 3972489"/>
              <a:gd name="connsiteY1" fmla="*/ 68333 h 4749869"/>
              <a:gd name="connsiteX2" fmla="*/ 3454381 w 3972489"/>
              <a:gd name="connsiteY2" fmla="*/ 68333 h 4749869"/>
              <a:gd name="connsiteX3" fmla="*/ 3820739 w 3972489"/>
              <a:gd name="connsiteY3" fmla="*/ 220084 h 4749869"/>
              <a:gd name="connsiteX4" fmla="*/ 3972489 w 3972489"/>
              <a:gd name="connsiteY4" fmla="*/ 586442 h 4749869"/>
              <a:gd name="connsiteX5" fmla="*/ 3972489 w 3972489"/>
              <a:gd name="connsiteY5" fmla="*/ 4231761 h 4749869"/>
              <a:gd name="connsiteX6" fmla="*/ 3820739 w 3972489"/>
              <a:gd name="connsiteY6" fmla="*/ 4598119 h 4749869"/>
              <a:gd name="connsiteX7" fmla="*/ 3454381 w 3972489"/>
              <a:gd name="connsiteY7" fmla="*/ 4749869 h 4749869"/>
              <a:gd name="connsiteX8" fmla="*/ 519813 w 3972489"/>
              <a:gd name="connsiteY8" fmla="*/ 4749869 h 4749869"/>
              <a:gd name="connsiteX9" fmla="*/ 153455 w 3972489"/>
              <a:gd name="connsiteY9" fmla="*/ 4598118 h 4749869"/>
              <a:gd name="connsiteX10" fmla="*/ 1705 w 3972489"/>
              <a:gd name="connsiteY10" fmla="*/ 4231760 h 4749869"/>
              <a:gd name="connsiteX11" fmla="*/ 12817 w 3972489"/>
              <a:gd name="connsiteY11" fmla="*/ 212820 h 4749869"/>
              <a:gd name="connsiteX0" fmla="*/ 12817 w 3972489"/>
              <a:gd name="connsiteY0" fmla="*/ 212820 h 4894355"/>
              <a:gd name="connsiteX1" fmla="*/ 519814 w 3972489"/>
              <a:gd name="connsiteY1" fmla="*/ 212819 h 4894355"/>
              <a:gd name="connsiteX2" fmla="*/ 3454381 w 3972489"/>
              <a:gd name="connsiteY2" fmla="*/ 212819 h 4894355"/>
              <a:gd name="connsiteX3" fmla="*/ 3820739 w 3972489"/>
              <a:gd name="connsiteY3" fmla="*/ 364570 h 4894355"/>
              <a:gd name="connsiteX4" fmla="*/ 3972489 w 3972489"/>
              <a:gd name="connsiteY4" fmla="*/ 730928 h 4894355"/>
              <a:gd name="connsiteX5" fmla="*/ 3972489 w 3972489"/>
              <a:gd name="connsiteY5" fmla="*/ 4376247 h 4894355"/>
              <a:gd name="connsiteX6" fmla="*/ 3820739 w 3972489"/>
              <a:gd name="connsiteY6" fmla="*/ 4742605 h 4894355"/>
              <a:gd name="connsiteX7" fmla="*/ 3454381 w 3972489"/>
              <a:gd name="connsiteY7" fmla="*/ 4894355 h 4894355"/>
              <a:gd name="connsiteX8" fmla="*/ 519813 w 3972489"/>
              <a:gd name="connsiteY8" fmla="*/ 4894355 h 4894355"/>
              <a:gd name="connsiteX9" fmla="*/ 153455 w 3972489"/>
              <a:gd name="connsiteY9" fmla="*/ 4742604 h 4894355"/>
              <a:gd name="connsiteX10" fmla="*/ 1705 w 3972489"/>
              <a:gd name="connsiteY10" fmla="*/ 4376246 h 4894355"/>
              <a:gd name="connsiteX11" fmla="*/ 12817 w 3972489"/>
              <a:gd name="connsiteY11" fmla="*/ 212820 h 4894355"/>
              <a:gd name="connsiteX0" fmla="*/ 12817 w 3972489"/>
              <a:gd name="connsiteY0" fmla="*/ 1 h 4681536"/>
              <a:gd name="connsiteX1" fmla="*/ 519814 w 3972489"/>
              <a:gd name="connsiteY1" fmla="*/ 0 h 4681536"/>
              <a:gd name="connsiteX2" fmla="*/ 3454381 w 3972489"/>
              <a:gd name="connsiteY2" fmla="*/ 0 h 4681536"/>
              <a:gd name="connsiteX3" fmla="*/ 3820739 w 3972489"/>
              <a:gd name="connsiteY3" fmla="*/ 151751 h 4681536"/>
              <a:gd name="connsiteX4" fmla="*/ 3972489 w 3972489"/>
              <a:gd name="connsiteY4" fmla="*/ 518109 h 4681536"/>
              <a:gd name="connsiteX5" fmla="*/ 3972489 w 3972489"/>
              <a:gd name="connsiteY5" fmla="*/ 4163428 h 4681536"/>
              <a:gd name="connsiteX6" fmla="*/ 3820739 w 3972489"/>
              <a:gd name="connsiteY6" fmla="*/ 4529786 h 4681536"/>
              <a:gd name="connsiteX7" fmla="*/ 3454381 w 3972489"/>
              <a:gd name="connsiteY7" fmla="*/ 4681536 h 4681536"/>
              <a:gd name="connsiteX8" fmla="*/ 519813 w 3972489"/>
              <a:gd name="connsiteY8" fmla="*/ 4681536 h 4681536"/>
              <a:gd name="connsiteX9" fmla="*/ 153455 w 3972489"/>
              <a:gd name="connsiteY9" fmla="*/ 4529785 h 4681536"/>
              <a:gd name="connsiteX10" fmla="*/ 1705 w 3972489"/>
              <a:gd name="connsiteY10" fmla="*/ 4163427 h 4681536"/>
              <a:gd name="connsiteX11" fmla="*/ 12817 w 3972489"/>
              <a:gd name="connsiteY11" fmla="*/ 1 h 4681536"/>
              <a:gd name="connsiteX0" fmla="*/ 519814 w 4479486"/>
              <a:gd name="connsiteY0" fmla="*/ 1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19814 w 4479486"/>
              <a:gd name="connsiteY11" fmla="*/ 1 h 4681536"/>
              <a:gd name="connsiteX0" fmla="*/ 591822 w 4479486"/>
              <a:gd name="connsiteY0" fmla="*/ 0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91822 w 4479486"/>
              <a:gd name="connsiteY11" fmla="*/ 0 h 4681536"/>
              <a:gd name="connsiteX0" fmla="*/ 11112 w 3970784"/>
              <a:gd name="connsiteY0" fmla="*/ 0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 name="connsiteX11" fmla="*/ 11112 w 3970784"/>
              <a:gd name="connsiteY11" fmla="*/ 0 h 4681536"/>
              <a:gd name="connsiteX0" fmla="*/ 0 w 3970784"/>
              <a:gd name="connsiteY0" fmla="*/ 4163427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784" h="4681536">
                <a:moveTo>
                  <a:pt x="0" y="4163427"/>
                </a:moveTo>
                <a:lnTo>
                  <a:pt x="11112" y="0"/>
                </a:lnTo>
                <a:lnTo>
                  <a:pt x="3452676" y="0"/>
                </a:lnTo>
                <a:cubicBezTo>
                  <a:pt x="3590087" y="0"/>
                  <a:pt x="3721870" y="54587"/>
                  <a:pt x="3819034" y="151751"/>
                </a:cubicBezTo>
                <a:cubicBezTo>
                  <a:pt x="3916198" y="248915"/>
                  <a:pt x="3970784" y="380698"/>
                  <a:pt x="3970784" y="518109"/>
                </a:cubicBezTo>
                <a:lnTo>
                  <a:pt x="3970784" y="4163428"/>
                </a:lnTo>
                <a:cubicBezTo>
                  <a:pt x="3970784" y="4300839"/>
                  <a:pt x="3916198" y="4432622"/>
                  <a:pt x="3819034" y="4529786"/>
                </a:cubicBezTo>
                <a:cubicBezTo>
                  <a:pt x="3721870" y="4626950"/>
                  <a:pt x="3590087" y="4681536"/>
                  <a:pt x="3452676" y="4681536"/>
                </a:cubicBezTo>
                <a:lnTo>
                  <a:pt x="518108" y="4681536"/>
                </a:lnTo>
                <a:cubicBezTo>
                  <a:pt x="380697" y="4681536"/>
                  <a:pt x="248914" y="4626950"/>
                  <a:pt x="151750" y="4529785"/>
                </a:cubicBezTo>
                <a:cubicBezTo>
                  <a:pt x="54586" y="4432621"/>
                  <a:pt x="0" y="4300838"/>
                  <a:pt x="0" y="4163427"/>
                </a:cubicBezTo>
                <a:close/>
              </a:path>
            </a:pathLst>
          </a:custGeom>
          <a:solidFill>
            <a:schemeClr val="bg1"/>
          </a:solidFill>
          <a:ln w="19050">
            <a:solidFill>
              <a:schemeClr val="tx2"/>
            </a:solidFill>
          </a:ln>
          <a:extLst/>
        </p:spPr>
        <p:txBody>
          <a:bodyPr vert="horz" wrap="square" lIns="144000" tIns="144000" rIns="144000" bIns="144000" numCol="1" anchor="t" anchorCtr="0" compatLnSpc="1">
            <a:prstTxWarp prst="textNoShape">
              <a:avLst/>
            </a:prstTxWarp>
          </a:bodyPr>
          <a:lstStyle>
            <a:lvl1pPr algn="l" defTabSz="912813" rtl="0" eaLnBrk="0" fontAlgn="base" hangingPunct="0">
              <a:lnSpc>
                <a:spcPct val="90000"/>
              </a:lnSpc>
              <a:spcBef>
                <a:spcPts val="1200"/>
              </a:spcBef>
              <a:spcAft>
                <a:spcPct val="0"/>
              </a:spcAft>
              <a:defRPr sz="1335" kern="1200">
                <a:solidFill>
                  <a:srgbClr val="00B2A9"/>
                </a:solidFill>
                <a:latin typeface="+mn-lt"/>
                <a:ea typeface="+mn-ea"/>
                <a:cs typeface="+mn-cs"/>
              </a:defRPr>
            </a:lvl1pPr>
            <a:lvl2pPr algn="l" defTabSz="912813" rtl="0" eaLnBrk="0" fontAlgn="base" hangingPunct="0">
              <a:lnSpc>
                <a:spcPct val="90000"/>
              </a:lnSpc>
              <a:spcBef>
                <a:spcPts val="600"/>
              </a:spcBef>
              <a:spcAft>
                <a:spcPct val="0"/>
              </a:spcAft>
              <a:buClr>
                <a:schemeClr val="accent1"/>
              </a:buClr>
              <a:buSzPct val="80000"/>
              <a:buFont typeface="Wingdings" panose="05000000000000000000" pitchFamily="2" charset="2"/>
              <a:defRPr sz="1335" kern="1200">
                <a:solidFill>
                  <a:schemeClr val="tx1"/>
                </a:solidFill>
                <a:latin typeface="+mn-lt"/>
                <a:ea typeface="+mn-ea"/>
                <a:cs typeface="+mn-cs"/>
              </a:defRPr>
            </a:lvl2pPr>
            <a:lvl3pPr marL="143998" indent="-143998" algn="l" defTabSz="912813" rtl="0" eaLnBrk="0" fontAlgn="base" hangingPunct="0">
              <a:lnSpc>
                <a:spcPct val="90000"/>
              </a:lnSpc>
              <a:spcBef>
                <a:spcPts val="600"/>
              </a:spcBef>
              <a:spcAft>
                <a:spcPct val="0"/>
              </a:spcAft>
              <a:buClr>
                <a:schemeClr val="accent1"/>
              </a:buClr>
              <a:buSzPct val="70000"/>
              <a:buBlip>
                <a:blip r:embed="rId3"/>
              </a:buBlip>
              <a:defRPr sz="1335" kern="1200">
                <a:solidFill>
                  <a:schemeClr val="tx1"/>
                </a:solidFill>
                <a:latin typeface="+mn-lt"/>
                <a:ea typeface="+mn-ea"/>
                <a:cs typeface="+mn-cs"/>
              </a:defRPr>
            </a:lvl3pPr>
            <a:lvl4pPr marL="647700" indent="-179388" algn="l" defTabSz="912813" rtl="0" eaLnBrk="0" fontAlgn="base" hangingPunct="0">
              <a:lnSpc>
                <a:spcPct val="90000"/>
              </a:lnSpc>
              <a:spcBef>
                <a:spcPts val="600"/>
              </a:spcBef>
              <a:spcAft>
                <a:spcPct val="0"/>
              </a:spcAft>
              <a:buClr>
                <a:schemeClr val="accent1"/>
              </a:buClr>
              <a:buSzPct val="70000"/>
              <a:buBlip>
                <a:blip r:embed="rId3"/>
              </a:buBlip>
              <a:defRPr sz="1401" kern="1200">
                <a:solidFill>
                  <a:schemeClr val="tx1"/>
                </a:solidFill>
                <a:latin typeface="+mn-lt"/>
                <a:ea typeface="+mn-ea"/>
                <a:cs typeface="+mn-cs"/>
              </a:defRPr>
            </a:lvl4pPr>
            <a:lvl5pPr marL="827088" indent="177800" algn="l" defTabSz="912813" rtl="0" eaLnBrk="0" fontAlgn="base" hangingPunct="0">
              <a:lnSpc>
                <a:spcPct val="90000"/>
              </a:lnSpc>
              <a:spcBef>
                <a:spcPts val="300"/>
              </a:spcBef>
              <a:spcAft>
                <a:spcPct val="0"/>
              </a:spcAft>
              <a:buClr>
                <a:schemeClr val="bg2"/>
              </a:buClr>
              <a:buSzPct val="70000"/>
              <a:buBlip>
                <a:blip r:embed="rId4"/>
              </a:buBlip>
              <a:defRPr sz="1401" kern="1200">
                <a:solidFill>
                  <a:schemeClr val="tx1"/>
                </a:solidFill>
                <a:latin typeface="+mn-lt"/>
                <a:ea typeface="+mn-ea"/>
                <a:cs typeface="+mn-cs"/>
              </a:defRPr>
            </a:lvl5pPr>
            <a:lvl6pPr marL="2514569"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6"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pPr>
            <a:r>
              <a:rPr lang="fr-FR" sz="1600" b="1" dirty="0" smtClean="0">
                <a:solidFill>
                  <a:schemeClr val="tx1"/>
                </a:solidFill>
                <a:ea typeface="Calibri" panose="020F0502020204030204" pitchFamily="34" charset="0"/>
                <a:cs typeface="Times New Roman" panose="02020603050405020304" pitchFamily="18" charset="0"/>
              </a:rPr>
              <a:t>Le </a:t>
            </a:r>
            <a:r>
              <a:rPr lang="fr-FR" sz="1600" b="1" dirty="0">
                <a:solidFill>
                  <a:schemeClr val="tx1"/>
                </a:solidFill>
                <a:ea typeface="Calibri" panose="020F0502020204030204" pitchFamily="34" charset="0"/>
                <a:cs typeface="Times New Roman" panose="02020603050405020304" pitchFamily="18" charset="0"/>
              </a:rPr>
              <a:t>décret 2020-605 du 22 mai 2020, prévoit la rétention du </a:t>
            </a:r>
            <a:r>
              <a:rPr lang="fr-FR" sz="1600" dirty="0">
                <a:solidFill>
                  <a:schemeClr val="tx1"/>
                </a:solidFill>
                <a:ea typeface="Calibri" panose="020F0502020204030204" pitchFamily="34" charset="0"/>
                <a:cs typeface="Times New Roman" panose="02020603050405020304" pitchFamily="18" charset="0"/>
              </a:rPr>
              <a:t>permis de conduire pour les conducteurs tenant un téléphone en main en commettant en même temps une autre infraction au code de la route</a:t>
            </a:r>
          </a:p>
          <a:p>
            <a:pPr>
              <a:spcBef>
                <a:spcPts val="0"/>
              </a:spcBef>
              <a:spcAft>
                <a:spcPts val="0"/>
              </a:spcAft>
            </a:pPr>
            <a:r>
              <a:rPr lang="fr-FR" sz="1600" b="1" dirty="0" smtClean="0">
                <a:solidFill>
                  <a:schemeClr val="tx1"/>
                </a:solidFill>
                <a:ea typeface="Calibri" panose="020F0502020204030204" pitchFamily="34" charset="0"/>
                <a:cs typeface="Times New Roman" panose="02020603050405020304" pitchFamily="18" charset="0"/>
              </a:rPr>
              <a:t>Plus </a:t>
            </a:r>
            <a:r>
              <a:rPr lang="fr-FR" sz="1600" b="1" dirty="0">
                <a:solidFill>
                  <a:schemeClr val="tx1"/>
                </a:solidFill>
                <a:ea typeface="Calibri" panose="020F0502020204030204" pitchFamily="34" charset="0"/>
                <a:cs typeface="Times New Roman" panose="02020603050405020304" pitchFamily="18" charset="0"/>
              </a:rPr>
              <a:t>d’information sur le décret en annexe</a:t>
            </a:r>
          </a:p>
        </p:txBody>
      </p:sp>
      <p:pic>
        <p:nvPicPr>
          <p:cNvPr id="6" name="Imag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55765" y="3616325"/>
            <a:ext cx="1792716" cy="1792716"/>
          </a:xfrm>
          <a:prstGeom prst="rect">
            <a:avLst/>
          </a:prstGeom>
        </p:spPr>
      </p:pic>
      <p:pic>
        <p:nvPicPr>
          <p:cNvPr id="7" name="Imag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32700" y="943223"/>
            <a:ext cx="2572317" cy="1932830"/>
          </a:xfrm>
          <a:prstGeom prst="rect">
            <a:avLst/>
          </a:prstGeom>
        </p:spPr>
      </p:pic>
    </p:spTree>
    <p:extLst>
      <p:ext uri="{BB962C8B-B14F-4D97-AF65-F5344CB8AC3E}">
        <p14:creationId xmlns:p14="http://schemas.microsoft.com/office/powerpoint/2010/main" val="189951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652" y="1177925"/>
            <a:ext cx="9837648" cy="1308050"/>
          </a:xfrm>
          <a:prstGeom prst="rect">
            <a:avLst/>
          </a:prstGeom>
        </p:spPr>
        <p:txBody>
          <a:bodyPr wrap="square">
            <a:spAutoFit/>
          </a:bodyPr>
          <a:lstStyle/>
          <a:p>
            <a:pPr>
              <a:spcBef>
                <a:spcPts val="600"/>
              </a:spcBef>
            </a:pPr>
            <a:r>
              <a:rPr lang="fr-FR" sz="2000" b="1" dirty="0">
                <a:solidFill>
                  <a:schemeClr val="tx2"/>
                </a:solidFill>
              </a:rPr>
              <a:t>Agir contre le risque routier, </a:t>
            </a:r>
            <a:r>
              <a:rPr lang="fr-FR" sz="2000" b="1" dirty="0" smtClean="0">
                <a:solidFill>
                  <a:schemeClr val="tx2"/>
                </a:solidFill>
              </a:rPr>
              <a:t>c'est organiser le maintien </a:t>
            </a:r>
            <a:r>
              <a:rPr lang="fr-FR" sz="2000" b="1" dirty="0">
                <a:solidFill>
                  <a:schemeClr val="tx2"/>
                </a:solidFill>
              </a:rPr>
              <a:t>des </a:t>
            </a:r>
            <a:r>
              <a:rPr lang="fr-FR" sz="2000" b="1" cap="all" dirty="0">
                <a:solidFill>
                  <a:schemeClr val="tx2"/>
                </a:solidFill>
              </a:rPr>
              <a:t>compétences</a:t>
            </a:r>
          </a:p>
          <a:p>
            <a:pPr>
              <a:spcBef>
                <a:spcPts val="600"/>
              </a:spcBef>
            </a:pPr>
            <a:r>
              <a:rPr lang="fr-FR" dirty="0" err="1" smtClean="0"/>
              <a:t>Enedis</a:t>
            </a:r>
            <a:r>
              <a:rPr lang="fr-FR" dirty="0" smtClean="0"/>
              <a:t> met en </a:t>
            </a:r>
            <a:r>
              <a:rPr lang="fr-FR" dirty="0"/>
              <a:t>place </a:t>
            </a:r>
            <a:r>
              <a:rPr lang="fr-FR" dirty="0" smtClean="0"/>
              <a:t>des formations complémentaires et des sensibilisations qui </a:t>
            </a:r>
            <a:r>
              <a:rPr lang="fr-FR" dirty="0"/>
              <a:t>permettent </a:t>
            </a:r>
            <a:r>
              <a:rPr lang="fr-FR" dirty="0" smtClean="0"/>
              <a:t>à ses salariés d’acquérir et de maintenir des </a:t>
            </a:r>
            <a:r>
              <a:rPr lang="fr-FR" dirty="0"/>
              <a:t>compétences pour conduire en sécurité, y compris par temps de pluie, de verglas, en cas de mauvaise visibilité</a:t>
            </a:r>
            <a:r>
              <a:rPr lang="fr-FR" dirty="0" smtClean="0"/>
              <a:t>…</a:t>
            </a:r>
            <a:endParaRPr lang="fr-FR"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5" name="Rectangle 4"/>
          <p:cNvSpPr/>
          <p:nvPr/>
        </p:nvSpPr>
        <p:spPr>
          <a:xfrm>
            <a:off x="2983461" y="2549525"/>
            <a:ext cx="2598648" cy="646331"/>
          </a:xfrm>
          <a:prstGeom prst="rect">
            <a:avLst/>
          </a:prstGeom>
          <a:solidFill>
            <a:srgbClr val="9AC236"/>
          </a:solidFill>
        </p:spPr>
        <p:txBody>
          <a:bodyPr wrap="square">
            <a:spAutoFit/>
          </a:bodyPr>
          <a:lstStyle/>
          <a:p>
            <a:pPr algn="ctr"/>
            <a:r>
              <a:rPr lang="fr-FR" dirty="0" smtClean="0"/>
              <a:t>Instructeurs Sécurité Routière</a:t>
            </a:r>
            <a:endParaRPr lang="fr-FR" dirty="0"/>
          </a:p>
        </p:txBody>
      </p:sp>
      <p:sp>
        <p:nvSpPr>
          <p:cNvPr id="7" name="Rectangle 6"/>
          <p:cNvSpPr/>
          <p:nvPr/>
        </p:nvSpPr>
        <p:spPr>
          <a:xfrm>
            <a:off x="309652" y="4378325"/>
            <a:ext cx="2598648" cy="369332"/>
          </a:xfrm>
          <a:prstGeom prst="rect">
            <a:avLst/>
          </a:prstGeom>
          <a:solidFill>
            <a:schemeClr val="accent1"/>
          </a:solidFill>
        </p:spPr>
        <p:txBody>
          <a:bodyPr wrap="square">
            <a:spAutoFit/>
          </a:bodyPr>
          <a:lstStyle/>
          <a:p>
            <a:pPr algn="ctr"/>
            <a:r>
              <a:rPr lang="fr-FR" dirty="0"/>
              <a:t>E</a:t>
            </a:r>
            <a:r>
              <a:rPr lang="fr-FR" dirty="0" smtClean="0"/>
              <a:t>co-conduite</a:t>
            </a:r>
            <a:endParaRPr lang="fr-FR" dirty="0"/>
          </a:p>
        </p:txBody>
      </p:sp>
      <p:sp>
        <p:nvSpPr>
          <p:cNvPr id="8" name="Rectangle 7"/>
          <p:cNvSpPr/>
          <p:nvPr/>
        </p:nvSpPr>
        <p:spPr>
          <a:xfrm>
            <a:off x="309652" y="2549525"/>
            <a:ext cx="2598648" cy="1723549"/>
          </a:xfrm>
          <a:prstGeom prst="rect">
            <a:avLst/>
          </a:prstGeom>
          <a:solidFill>
            <a:schemeClr val="accent4"/>
          </a:solidFill>
        </p:spPr>
        <p:txBody>
          <a:bodyPr wrap="square">
            <a:spAutoFit/>
          </a:bodyPr>
          <a:lstStyle/>
          <a:p>
            <a:pPr algn="ctr"/>
            <a:r>
              <a:rPr lang="fr-FR" dirty="0" smtClean="0"/>
              <a:t>Formations</a:t>
            </a:r>
          </a:p>
          <a:p>
            <a:pPr algn="ctr"/>
            <a:r>
              <a:rPr lang="fr-FR" dirty="0" smtClean="0"/>
              <a:t>&amp; recyclages</a:t>
            </a:r>
          </a:p>
          <a:p>
            <a:pPr marL="285750" indent="-285750" algn="ctr">
              <a:buFont typeface="Arial" panose="020B0604020202020204" pitchFamily="34" charset="0"/>
              <a:buChar char="•"/>
            </a:pPr>
            <a:r>
              <a:rPr lang="fr-FR" sz="1400" dirty="0" smtClean="0"/>
              <a:t>Nouveau </a:t>
            </a:r>
            <a:r>
              <a:rPr lang="fr-FR" sz="1400" dirty="0"/>
              <a:t>marché en </a:t>
            </a:r>
            <a:r>
              <a:rPr lang="fr-FR" sz="1400" dirty="0" smtClean="0"/>
              <a:t>2021</a:t>
            </a:r>
          </a:p>
          <a:p>
            <a:pPr marL="285750" indent="-285750" algn="ctr">
              <a:buFont typeface="Arial" panose="020B0604020202020204" pitchFamily="34" charset="0"/>
              <a:buChar char="•"/>
            </a:pPr>
            <a:r>
              <a:rPr lang="fr-FR" sz="1400" dirty="0" smtClean="0"/>
              <a:t>Inclus : formation et recyclage des techniciens à la conduite des véhicules à centre de gravité élevé</a:t>
            </a:r>
            <a:endParaRPr lang="fr-FR" sz="1400" dirty="0"/>
          </a:p>
        </p:txBody>
      </p:sp>
      <p:sp>
        <p:nvSpPr>
          <p:cNvPr id="9" name="Rectangle 8"/>
          <p:cNvSpPr/>
          <p:nvPr/>
        </p:nvSpPr>
        <p:spPr>
          <a:xfrm>
            <a:off x="2976652" y="3359924"/>
            <a:ext cx="2598648" cy="369332"/>
          </a:xfrm>
          <a:prstGeom prst="rect">
            <a:avLst/>
          </a:prstGeom>
          <a:solidFill>
            <a:srgbClr val="FBB900"/>
          </a:solidFill>
        </p:spPr>
        <p:txBody>
          <a:bodyPr wrap="square">
            <a:spAutoFit/>
          </a:bodyPr>
          <a:lstStyle/>
          <a:p>
            <a:pPr algn="ctr"/>
            <a:r>
              <a:rPr lang="fr-FR" dirty="0" smtClean="0"/>
              <a:t>Simulateurs</a:t>
            </a:r>
            <a:endParaRPr lang="fr-FR" dirty="0"/>
          </a:p>
        </p:txBody>
      </p:sp>
      <p:sp>
        <p:nvSpPr>
          <p:cNvPr id="11" name="Rectangle 10"/>
          <p:cNvSpPr/>
          <p:nvPr/>
        </p:nvSpPr>
        <p:spPr>
          <a:xfrm>
            <a:off x="2976652" y="3893324"/>
            <a:ext cx="2598648" cy="369332"/>
          </a:xfrm>
          <a:prstGeom prst="rect">
            <a:avLst/>
          </a:prstGeom>
          <a:solidFill>
            <a:srgbClr val="FFC000"/>
          </a:solidFill>
        </p:spPr>
        <p:txBody>
          <a:bodyPr wrap="square">
            <a:spAutoFit/>
          </a:bodyPr>
          <a:lstStyle/>
          <a:p>
            <a:pPr algn="ctr"/>
            <a:r>
              <a:rPr lang="fr-FR" dirty="0" smtClean="0"/>
              <a:t>Démonstrations</a:t>
            </a:r>
            <a:endParaRPr lang="fr-FR" dirty="0"/>
          </a:p>
        </p:txBody>
      </p:sp>
      <p:pic>
        <p:nvPicPr>
          <p:cNvPr id="12" name="Image 11">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34166" y="2549525"/>
            <a:ext cx="1882128" cy="1935271"/>
          </a:xfrm>
          <a:prstGeom prst="rect">
            <a:avLst/>
          </a:prstGeom>
        </p:spPr>
      </p:pic>
      <p:sp>
        <p:nvSpPr>
          <p:cNvPr id="13" name="Rectangle 12"/>
          <p:cNvSpPr/>
          <p:nvPr/>
        </p:nvSpPr>
        <p:spPr>
          <a:xfrm>
            <a:off x="2976652" y="4378325"/>
            <a:ext cx="2598648" cy="369332"/>
          </a:xfrm>
          <a:prstGeom prst="rect">
            <a:avLst/>
          </a:prstGeom>
          <a:solidFill>
            <a:srgbClr val="9AC236"/>
          </a:solidFill>
        </p:spPr>
        <p:txBody>
          <a:bodyPr wrap="square">
            <a:spAutoFit/>
          </a:bodyPr>
          <a:lstStyle/>
          <a:p>
            <a:pPr algn="ctr"/>
            <a:r>
              <a:rPr lang="fr-FR" dirty="0" smtClean="0"/>
              <a:t>Sensibilisations</a:t>
            </a:r>
            <a:endParaRPr lang="fr-FR" dirty="0"/>
          </a:p>
        </p:txBody>
      </p:sp>
      <p:pic>
        <p:nvPicPr>
          <p:cNvPr id="15" name="Image 14">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27700" y="2549525"/>
            <a:ext cx="2595795" cy="1432248"/>
          </a:xfrm>
          <a:prstGeom prst="rect">
            <a:avLst/>
          </a:prstGeom>
        </p:spPr>
      </p:pic>
      <p:pic>
        <p:nvPicPr>
          <p:cNvPr id="16" name="Image 15">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22096" y="4020090"/>
            <a:ext cx="2586678" cy="1760610"/>
          </a:xfrm>
          <a:prstGeom prst="rect">
            <a:avLst/>
          </a:prstGeom>
        </p:spPr>
      </p:pic>
    </p:spTree>
    <p:extLst>
      <p:ext uri="{BB962C8B-B14F-4D97-AF65-F5344CB8AC3E}">
        <p14:creationId xmlns:p14="http://schemas.microsoft.com/office/powerpoint/2010/main" val="165744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652" y="1025525"/>
            <a:ext cx="9837648" cy="400110"/>
          </a:xfrm>
          <a:prstGeom prst="rect">
            <a:avLst/>
          </a:prstGeom>
        </p:spPr>
        <p:txBody>
          <a:bodyPr wrap="square">
            <a:spAutoFit/>
          </a:bodyPr>
          <a:lstStyle/>
          <a:p>
            <a:pPr>
              <a:spcBef>
                <a:spcPts val="600"/>
              </a:spcBef>
            </a:pPr>
            <a:r>
              <a:rPr lang="fr-FR" sz="2000" b="1" dirty="0" smtClean="0">
                <a:solidFill>
                  <a:schemeClr val="tx2"/>
                </a:solidFill>
              </a:rPr>
              <a:t>Les règles de base</a:t>
            </a:r>
            <a:endParaRPr lang="fr-FR" sz="2000" b="1" cap="all" dirty="0">
              <a:solidFill>
                <a:schemeClr val="tx2"/>
              </a:solidFill>
            </a:endParaRP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204971"/>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graphicFrame>
        <p:nvGraphicFramePr>
          <p:cNvPr id="4" name="Tableau 3"/>
          <p:cNvGraphicFramePr>
            <a:graphicFrameLocks noGrp="1"/>
          </p:cNvGraphicFramePr>
          <p:nvPr>
            <p:extLst>
              <p:ext uri="{D42A27DB-BD31-4B8C-83A1-F6EECF244321}">
                <p14:modId xmlns:p14="http://schemas.microsoft.com/office/powerpoint/2010/main" val="1694386765"/>
              </p:ext>
            </p:extLst>
          </p:nvPr>
        </p:nvGraphicFramePr>
        <p:xfrm>
          <a:off x="393700" y="1482725"/>
          <a:ext cx="4648200" cy="4059175"/>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4098851530"/>
                    </a:ext>
                  </a:extLst>
                </a:gridCol>
                <a:gridCol w="1676400">
                  <a:extLst>
                    <a:ext uri="{9D8B030D-6E8A-4147-A177-3AD203B41FA5}">
                      <a16:colId xmlns:a16="http://schemas.microsoft.com/office/drawing/2014/main" val="2005835563"/>
                    </a:ext>
                  </a:extLst>
                </a:gridCol>
              </a:tblGrid>
              <a:tr h="370840">
                <a:tc>
                  <a:txBody>
                    <a:bodyPr/>
                    <a:lstStyle/>
                    <a:p>
                      <a:pPr>
                        <a:spcBef>
                          <a:spcPts val="600"/>
                        </a:spcBef>
                      </a:pPr>
                      <a:r>
                        <a:rPr lang="fr-FR" dirty="0" smtClean="0">
                          <a:solidFill>
                            <a:schemeClr val="bg1"/>
                          </a:solidFill>
                        </a:rPr>
                        <a:t>Je respecte les limitations de vitesse</a:t>
                      </a:r>
                    </a:p>
                    <a:p>
                      <a:pPr>
                        <a:spcBef>
                          <a:spcPts val="600"/>
                        </a:spcBef>
                      </a:pPr>
                      <a:endParaRPr lang="fr-FR" dirty="0" smtClean="0">
                        <a:solidFill>
                          <a:schemeClr val="bg1"/>
                        </a:solidFill>
                      </a:endParaRPr>
                    </a:p>
                  </a:txBody>
                  <a:tcPr/>
                </a:tc>
                <a:tc>
                  <a:txBody>
                    <a:bodyPr/>
                    <a:lstStyle/>
                    <a:p>
                      <a:endParaRPr lang="fr-FR" dirty="0" smtClean="0"/>
                    </a:p>
                    <a:p>
                      <a:endParaRPr lang="fr-FR" dirty="0"/>
                    </a:p>
                  </a:txBody>
                  <a:tcPr/>
                </a:tc>
                <a:extLst>
                  <a:ext uri="{0D108BD9-81ED-4DB2-BD59-A6C34878D82A}">
                    <a16:rowId xmlns:a16="http://schemas.microsoft.com/office/drawing/2014/main" val="1145909548"/>
                  </a:ext>
                </a:extLst>
              </a:tr>
              <a:tr h="370840">
                <a:tc>
                  <a:txBody>
                    <a:bodyPr/>
                    <a:lstStyle/>
                    <a:p>
                      <a:endParaRPr lang="fr-FR" dirty="0" smtClean="0"/>
                    </a:p>
                    <a:p>
                      <a:r>
                        <a:rPr lang="fr-FR" b="1" dirty="0" smtClean="0"/>
                        <a:t>Je ne conduis pas sous l’emprise d’alcool, de </a:t>
                      </a:r>
                      <a:r>
                        <a:rPr lang="fr-FR" b="1" baseline="0" dirty="0" smtClean="0"/>
                        <a:t>stupéfiants ou certains médicaments </a:t>
                      </a:r>
                      <a:r>
                        <a:rPr lang="fr-FR" sz="1200" b="0" baseline="0" dirty="0" smtClean="0"/>
                        <a:t>(vidéo </a:t>
                      </a:r>
                      <a:r>
                        <a:rPr lang="fr-FR" sz="1200" b="0" baseline="0" dirty="0" err="1" smtClean="0"/>
                        <a:t>Engie</a:t>
                      </a:r>
                      <a:r>
                        <a:rPr lang="fr-FR" sz="1200" b="0" baseline="0" dirty="0" smtClean="0"/>
                        <a:t> Alcool en PJ)</a:t>
                      </a:r>
                    </a:p>
                  </a:txBody>
                  <a:tcPr/>
                </a:tc>
                <a:tc>
                  <a:txBody>
                    <a:bodyPr/>
                    <a:lstStyle/>
                    <a:p>
                      <a:endParaRPr lang="fr-FR" dirty="0"/>
                    </a:p>
                  </a:txBody>
                  <a:tcPr/>
                </a:tc>
                <a:extLst>
                  <a:ext uri="{0D108BD9-81ED-4DB2-BD59-A6C34878D82A}">
                    <a16:rowId xmlns:a16="http://schemas.microsoft.com/office/drawing/2014/main" val="1965312072"/>
                  </a:ext>
                </a:extLst>
              </a:tr>
              <a:tr h="370840">
                <a:tc>
                  <a:txBody>
                    <a:bodyPr/>
                    <a:lstStyle/>
                    <a:p>
                      <a:endParaRPr lang="fr-FR" dirty="0" smtClean="0"/>
                    </a:p>
                    <a:p>
                      <a:pPr marL="0" marR="0" lvl="0" indent="0" algn="l" defTabSz="801837" rtl="0" eaLnBrk="1" fontAlgn="auto" latinLnBrk="0" hangingPunct="1">
                        <a:lnSpc>
                          <a:spcPct val="100000"/>
                        </a:lnSpc>
                        <a:spcBef>
                          <a:spcPts val="0"/>
                        </a:spcBef>
                        <a:spcAft>
                          <a:spcPts val="0"/>
                        </a:spcAft>
                        <a:buClrTx/>
                        <a:buSzTx/>
                        <a:buFontTx/>
                        <a:buNone/>
                        <a:tabLst/>
                        <a:defRPr/>
                      </a:pPr>
                      <a:r>
                        <a:rPr lang="fr-FR" b="1" dirty="0" smtClean="0"/>
                        <a:t>Je ne téléphone pas au volant </a:t>
                      </a:r>
                      <a:r>
                        <a:rPr lang="fr-FR" sz="1200" b="0" baseline="0" dirty="0" smtClean="0"/>
                        <a:t>(vidéo </a:t>
                      </a:r>
                      <a:r>
                        <a:rPr lang="fr-FR" sz="1200" b="0" baseline="0" dirty="0" err="1" smtClean="0"/>
                        <a:t>Engie</a:t>
                      </a:r>
                      <a:r>
                        <a:rPr lang="fr-FR" sz="1200" b="0" baseline="0" dirty="0" smtClean="0"/>
                        <a:t> Call en PJ)</a:t>
                      </a:r>
                    </a:p>
                    <a:p>
                      <a:pPr marL="0" marR="0" lvl="0" indent="0" algn="l" defTabSz="801837" rtl="0" eaLnBrk="1" fontAlgn="auto" latinLnBrk="0" hangingPunct="1">
                        <a:lnSpc>
                          <a:spcPct val="100000"/>
                        </a:lnSpc>
                        <a:spcBef>
                          <a:spcPts val="0"/>
                        </a:spcBef>
                        <a:spcAft>
                          <a:spcPts val="0"/>
                        </a:spcAft>
                        <a:buClrTx/>
                        <a:buSzTx/>
                        <a:buFontTx/>
                        <a:buNone/>
                        <a:tabLst/>
                        <a:defRPr/>
                      </a:pPr>
                      <a:endParaRPr lang="fr-FR" sz="1200" b="0" baseline="0" dirty="0" smtClean="0"/>
                    </a:p>
                  </a:txBody>
                  <a:tcPr/>
                </a:tc>
                <a:tc>
                  <a:txBody>
                    <a:bodyPr/>
                    <a:lstStyle/>
                    <a:p>
                      <a:endParaRPr lang="fr-FR" dirty="0"/>
                    </a:p>
                  </a:txBody>
                  <a:tcPr/>
                </a:tc>
                <a:extLst>
                  <a:ext uri="{0D108BD9-81ED-4DB2-BD59-A6C34878D82A}">
                    <a16:rowId xmlns:a16="http://schemas.microsoft.com/office/drawing/2014/main" val="2780255809"/>
                  </a:ext>
                </a:extLst>
              </a:tr>
              <a:tr h="370840">
                <a:tc>
                  <a:txBody>
                    <a:bodyPr/>
                    <a:lstStyle/>
                    <a:p>
                      <a:endParaRPr kumimoji="0" lang="fr-FR" sz="1578" b="1" i="0" u="none" strike="noStrike" kern="1200" cap="none" spc="0" normalizeH="0" baseline="0" noProof="0" dirty="0" smtClean="0">
                        <a:ln>
                          <a:noFill/>
                        </a:ln>
                        <a:solidFill>
                          <a:srgbClr val="575756"/>
                        </a:solidFill>
                        <a:effectLst/>
                        <a:uLnTx/>
                        <a:uFillTx/>
                        <a:latin typeface="Calibri" panose="020F0502020204030204"/>
                        <a:ea typeface="+mn-ea"/>
                        <a:cs typeface="+mn-cs"/>
                      </a:endParaRPr>
                    </a:p>
                    <a:p>
                      <a:pPr marL="0" marR="0" lvl="0" indent="0" algn="l" defTabSz="801837" rtl="0" eaLnBrk="1" fontAlgn="auto" latinLnBrk="0" hangingPunct="1">
                        <a:lnSpc>
                          <a:spcPct val="100000"/>
                        </a:lnSpc>
                        <a:spcBef>
                          <a:spcPts val="0"/>
                        </a:spcBef>
                        <a:spcAft>
                          <a:spcPts val="0"/>
                        </a:spcAft>
                        <a:buClrTx/>
                        <a:buSzTx/>
                        <a:buFontTx/>
                        <a:buNone/>
                        <a:tabLst/>
                        <a:defRPr/>
                      </a:pPr>
                      <a:r>
                        <a:rPr kumimoji="0" lang="fr-FR" sz="1578" b="1" i="0" u="none" strike="noStrike" kern="1200" cap="none" spc="0" normalizeH="0" baseline="0" noProof="0" dirty="0" smtClean="0">
                          <a:ln>
                            <a:noFill/>
                          </a:ln>
                          <a:solidFill>
                            <a:srgbClr val="575756"/>
                          </a:solidFill>
                          <a:effectLst/>
                          <a:uLnTx/>
                          <a:uFillTx/>
                          <a:latin typeface="Calibri" panose="020F0502020204030204"/>
                          <a:ea typeface="+mn-ea"/>
                          <a:cs typeface="+mn-cs"/>
                        </a:rPr>
                        <a:t>J’adapte ma conduite à l’environnement </a:t>
                      </a:r>
                      <a:r>
                        <a:rPr lang="fr-FR" sz="1200" b="0" baseline="0" dirty="0" smtClean="0"/>
                        <a:t>(vidéo </a:t>
                      </a:r>
                      <a:r>
                        <a:rPr lang="fr-FR" sz="1200" b="0" baseline="0" dirty="0" err="1" smtClean="0"/>
                        <a:t>Engie</a:t>
                      </a:r>
                      <a:r>
                        <a:rPr lang="fr-FR" sz="1200" b="0" baseline="0" dirty="0" smtClean="0"/>
                        <a:t> Call en PJ)</a:t>
                      </a:r>
                      <a:endParaRPr kumimoji="0" lang="fr-FR" sz="1578" b="1" i="0" u="none" strike="noStrike" kern="1200" cap="none" spc="0" normalizeH="0" baseline="0" noProof="0" dirty="0" smtClean="0">
                        <a:ln>
                          <a:noFill/>
                        </a:ln>
                        <a:solidFill>
                          <a:srgbClr val="575756"/>
                        </a:solidFill>
                        <a:effectLst/>
                        <a:uLnTx/>
                        <a:uFillTx/>
                        <a:latin typeface="Calibri" panose="020F0502020204030204"/>
                        <a:ea typeface="+mn-ea"/>
                        <a:cs typeface="+mn-cs"/>
                      </a:endParaRPr>
                    </a:p>
                  </a:txBody>
                  <a:tcPr/>
                </a:tc>
                <a:tc>
                  <a:txBody>
                    <a:bodyPr/>
                    <a:lstStyle/>
                    <a:p>
                      <a:endParaRPr lang="fr-FR" dirty="0"/>
                    </a:p>
                  </a:txBody>
                  <a:tcPr/>
                </a:tc>
                <a:extLst>
                  <a:ext uri="{0D108BD9-81ED-4DB2-BD59-A6C34878D82A}">
                    <a16:rowId xmlns:a16="http://schemas.microsoft.com/office/drawing/2014/main" val="2460878816"/>
                  </a:ext>
                </a:extLst>
              </a:tr>
            </a:tbl>
          </a:graphicData>
        </a:graphic>
      </p:graphicFrame>
      <p:graphicFrame>
        <p:nvGraphicFramePr>
          <p:cNvPr id="19" name="Tableau 18"/>
          <p:cNvGraphicFramePr>
            <a:graphicFrameLocks noGrp="1"/>
          </p:cNvGraphicFramePr>
          <p:nvPr>
            <p:extLst>
              <p:ext uri="{D42A27DB-BD31-4B8C-83A1-F6EECF244321}">
                <p14:modId xmlns:p14="http://schemas.microsoft.com/office/powerpoint/2010/main" val="1786963006"/>
              </p:ext>
            </p:extLst>
          </p:nvPr>
        </p:nvGraphicFramePr>
        <p:xfrm>
          <a:off x="5262031" y="1482725"/>
          <a:ext cx="5257800" cy="3972879"/>
        </p:xfrm>
        <a:graphic>
          <a:graphicData uri="http://schemas.openxmlformats.org/drawingml/2006/table">
            <a:tbl>
              <a:tblPr firstRow="1" bandRow="1">
                <a:tableStyleId>{5C22544A-7EE6-4342-B048-85BDC9FD1C3A}</a:tableStyleId>
              </a:tblPr>
              <a:tblGrid>
                <a:gridCol w="3437469">
                  <a:extLst>
                    <a:ext uri="{9D8B030D-6E8A-4147-A177-3AD203B41FA5}">
                      <a16:colId xmlns:a16="http://schemas.microsoft.com/office/drawing/2014/main" val="1880101465"/>
                    </a:ext>
                  </a:extLst>
                </a:gridCol>
                <a:gridCol w="1820331">
                  <a:extLst>
                    <a:ext uri="{9D8B030D-6E8A-4147-A177-3AD203B41FA5}">
                      <a16:colId xmlns:a16="http://schemas.microsoft.com/office/drawing/2014/main" val="2164460814"/>
                    </a:ext>
                  </a:extLst>
                </a:gridCol>
              </a:tblGrid>
              <a:tr h="370840">
                <a:tc>
                  <a:txBody>
                    <a:bodyPr/>
                    <a:lstStyle/>
                    <a:p>
                      <a:endParaRPr lang="fr-FR" b="1" dirty="0" smtClean="0"/>
                    </a:p>
                    <a:p>
                      <a:r>
                        <a:rPr lang="fr-FR" b="1" dirty="0" smtClean="0"/>
                        <a:t>Je </a:t>
                      </a:r>
                      <a:r>
                        <a:rPr lang="fr-FR" b="1" dirty="0" smtClean="0">
                          <a:solidFill>
                            <a:schemeClr val="bg1"/>
                          </a:solidFill>
                        </a:rPr>
                        <a:t>porte ma ceinture de sécurité</a:t>
                      </a:r>
                    </a:p>
                    <a:p>
                      <a:endParaRPr lang="fr-FR" b="1" dirty="0"/>
                    </a:p>
                  </a:txBody>
                  <a:tcPr/>
                </a:tc>
                <a:tc>
                  <a:txBody>
                    <a:bodyPr/>
                    <a:lstStyle/>
                    <a:p>
                      <a:endParaRPr lang="fr-FR"/>
                    </a:p>
                  </a:txBody>
                  <a:tcPr/>
                </a:tc>
                <a:extLst>
                  <a:ext uri="{0D108BD9-81ED-4DB2-BD59-A6C34878D82A}">
                    <a16:rowId xmlns:a16="http://schemas.microsoft.com/office/drawing/2014/main" val="1508512936"/>
                  </a:ext>
                </a:extLst>
              </a:tr>
              <a:tr h="370840">
                <a:tc>
                  <a:txBody>
                    <a:bodyPr/>
                    <a:lstStyle/>
                    <a:p>
                      <a:endParaRPr kumimoji="0" lang="fr-FR" sz="1578" b="1" i="0" u="none" strike="noStrike" kern="1200" cap="none" spc="0" normalizeH="0" baseline="0" dirty="0" smtClean="0">
                        <a:ln>
                          <a:noFill/>
                        </a:ln>
                        <a:solidFill>
                          <a:srgbClr val="575756"/>
                        </a:solidFill>
                        <a:effectLst/>
                        <a:uLnTx/>
                        <a:uFillTx/>
                        <a:latin typeface="Calibri" panose="020F0502020204030204"/>
                        <a:ea typeface="+mn-ea"/>
                        <a:cs typeface="+mn-cs"/>
                      </a:endParaRPr>
                    </a:p>
                    <a:p>
                      <a:r>
                        <a:rPr kumimoji="0" lang="fr-FR" sz="1578" b="1" i="0" u="none" strike="noStrike" kern="1200" cap="none" spc="0" normalizeH="0" baseline="0" dirty="0" smtClean="0">
                          <a:ln>
                            <a:noFill/>
                          </a:ln>
                          <a:solidFill>
                            <a:srgbClr val="575756"/>
                          </a:solidFill>
                          <a:effectLst/>
                          <a:uLnTx/>
                          <a:uFillTx/>
                          <a:latin typeface="Calibri" panose="020F0502020204030204"/>
                          <a:ea typeface="+mn-ea"/>
                          <a:cs typeface="+mn-cs"/>
                        </a:rPr>
                        <a:t>Je respecte les distances de sécurité</a:t>
                      </a:r>
                    </a:p>
                    <a:p>
                      <a:endParaRPr kumimoji="0" lang="fr-FR" sz="1578" b="1" i="0" u="none" strike="noStrike" kern="1200" cap="none" spc="0" normalizeH="0" baseline="0" dirty="0">
                        <a:ln>
                          <a:noFill/>
                        </a:ln>
                        <a:solidFill>
                          <a:srgbClr val="575756"/>
                        </a:solidFill>
                        <a:effectLst/>
                        <a:uLnTx/>
                        <a:uFillTx/>
                        <a:latin typeface="Calibri" panose="020F0502020204030204"/>
                        <a:ea typeface="+mn-ea"/>
                        <a:cs typeface="+mn-cs"/>
                      </a:endParaRPr>
                    </a:p>
                  </a:txBody>
                  <a:tcPr/>
                </a:tc>
                <a:tc>
                  <a:txBody>
                    <a:bodyPr/>
                    <a:lstStyle/>
                    <a:p>
                      <a:endParaRPr kumimoji="0" lang="fr-FR" sz="1578" b="1" i="0" u="none" strike="noStrike" kern="1200" cap="none" spc="0" normalizeH="0" baseline="0" dirty="0">
                        <a:ln>
                          <a:noFill/>
                        </a:ln>
                        <a:solidFill>
                          <a:srgbClr val="575756"/>
                        </a:solidFill>
                        <a:effectLst/>
                        <a:uLnTx/>
                        <a:uFillTx/>
                        <a:latin typeface="Calibri" panose="020F0502020204030204"/>
                        <a:ea typeface="+mn-ea"/>
                        <a:cs typeface="+mn-cs"/>
                      </a:endParaRPr>
                    </a:p>
                  </a:txBody>
                  <a:tcPr/>
                </a:tc>
                <a:extLst>
                  <a:ext uri="{0D108BD9-81ED-4DB2-BD59-A6C34878D82A}">
                    <a16:rowId xmlns:a16="http://schemas.microsoft.com/office/drawing/2014/main" val="542679683"/>
                  </a:ext>
                </a:extLst>
              </a:tr>
              <a:tr h="370840">
                <a:tc>
                  <a:txBody>
                    <a:bodyPr/>
                    <a:lstStyle/>
                    <a:p>
                      <a:endParaRPr lang="fr-FR" dirty="0" smtClean="0"/>
                    </a:p>
                    <a:p>
                      <a:r>
                        <a:rPr lang="fr-FR" b="1" dirty="0" smtClean="0"/>
                        <a:t>J’adapte ma conduite aux conditions climatiques</a:t>
                      </a:r>
                    </a:p>
                    <a:p>
                      <a:endParaRPr lang="fr-FR" dirty="0"/>
                    </a:p>
                  </a:txBody>
                  <a:tcPr/>
                </a:tc>
                <a:tc>
                  <a:txBody>
                    <a:bodyPr/>
                    <a:lstStyle/>
                    <a:p>
                      <a:endParaRPr lang="fr-FR" dirty="0"/>
                    </a:p>
                  </a:txBody>
                  <a:tcPr/>
                </a:tc>
                <a:extLst>
                  <a:ext uri="{0D108BD9-81ED-4DB2-BD59-A6C34878D82A}">
                    <a16:rowId xmlns:a16="http://schemas.microsoft.com/office/drawing/2014/main" val="3763551669"/>
                  </a:ext>
                </a:extLst>
              </a:tr>
              <a:tr h="370840">
                <a:tc>
                  <a:txBody>
                    <a:bodyPr/>
                    <a:lstStyle/>
                    <a:p>
                      <a:endParaRPr lang="fr-FR" dirty="0" smtClean="0"/>
                    </a:p>
                    <a:p>
                      <a:r>
                        <a:rPr kumimoji="0" lang="fr-FR" sz="1578" b="1" i="0" u="none" strike="noStrike" kern="1200" cap="none" spc="0" normalizeH="0" baseline="0" dirty="0" smtClean="0">
                          <a:ln>
                            <a:noFill/>
                          </a:ln>
                          <a:solidFill>
                            <a:srgbClr val="575756"/>
                          </a:solidFill>
                          <a:effectLst/>
                          <a:uLnTx/>
                          <a:uFillTx/>
                          <a:latin typeface="Calibri" panose="020F0502020204030204"/>
                          <a:ea typeface="+mn-ea"/>
                          <a:cs typeface="+mn-cs"/>
                        </a:rPr>
                        <a:t>Attention ! Si j’effectue un trajet habituel, je suis en mode automatique </a:t>
                      </a:r>
                      <a:r>
                        <a:rPr lang="fr-FR" b="1" baseline="0" dirty="0" smtClean="0"/>
                        <a:t>donc moins vigilant… </a:t>
                      </a:r>
                    </a:p>
                    <a:p>
                      <a:endParaRPr lang="fr-FR" dirty="0"/>
                    </a:p>
                  </a:txBody>
                  <a:tcPr/>
                </a:tc>
                <a:tc>
                  <a:txBody>
                    <a:bodyPr/>
                    <a:lstStyle/>
                    <a:p>
                      <a:endParaRPr lang="fr-FR" dirty="0"/>
                    </a:p>
                  </a:txBody>
                  <a:tcPr/>
                </a:tc>
                <a:extLst>
                  <a:ext uri="{0D108BD9-81ED-4DB2-BD59-A6C34878D82A}">
                    <a16:rowId xmlns:a16="http://schemas.microsoft.com/office/drawing/2014/main" val="1221427256"/>
                  </a:ext>
                </a:extLst>
              </a:tr>
            </a:tbl>
          </a:graphicData>
        </a:graphic>
      </p:graphicFrame>
      <p:pic>
        <p:nvPicPr>
          <p:cNvPr id="5" name="Image 4">
            <a:hlinkClick r:id="rId3"/>
          </p:cNvPr>
          <p:cNvPicPr>
            <a:picLocks noChangeAspect="1"/>
          </p:cNvPicPr>
          <p:nvPr/>
        </p:nvPicPr>
        <p:blipFill>
          <a:blip r:embed="rId4"/>
          <a:stretch>
            <a:fillRect/>
          </a:stretch>
        </p:blipFill>
        <p:spPr>
          <a:xfrm>
            <a:off x="3397500" y="1503699"/>
            <a:ext cx="1533525" cy="866775"/>
          </a:xfrm>
          <a:prstGeom prst="rect">
            <a:avLst/>
          </a:prstGeom>
        </p:spPr>
      </p:pic>
      <p:pic>
        <p:nvPicPr>
          <p:cNvPr id="6" name="Image 5">
            <a:hlinkClick r:id="rId5"/>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56683" y="2538413"/>
            <a:ext cx="1474342" cy="1077912"/>
          </a:xfrm>
          <a:prstGeom prst="rect">
            <a:avLst/>
          </a:prstGeom>
        </p:spPr>
      </p:pic>
      <p:pic>
        <p:nvPicPr>
          <p:cNvPr id="7" name="Image 6">
            <a:hlinkClick r:id="rId7"/>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56683" y="3714868"/>
            <a:ext cx="1474342" cy="828451"/>
          </a:xfrm>
          <a:prstGeom prst="rect">
            <a:avLst/>
          </a:prstGeom>
        </p:spPr>
      </p:pic>
      <p:pic>
        <p:nvPicPr>
          <p:cNvPr id="8" name="Image 7">
            <a:hlinkClick r:id="rId9"/>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56683" y="4692512"/>
            <a:ext cx="1474342" cy="828813"/>
          </a:xfrm>
          <a:prstGeom prst="rect">
            <a:avLst/>
          </a:prstGeom>
        </p:spPr>
      </p:pic>
      <p:pic>
        <p:nvPicPr>
          <p:cNvPr id="9" name="Image 8">
            <a:hlinkClick r:id="rId11"/>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65139" y="3159125"/>
            <a:ext cx="1698194" cy="950855"/>
          </a:xfrm>
          <a:prstGeom prst="rect">
            <a:avLst/>
          </a:prstGeom>
        </p:spPr>
      </p:pic>
      <p:pic>
        <p:nvPicPr>
          <p:cNvPr id="10" name="Image 9">
            <a:hlinkClick r:id="rId13"/>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759345" y="4324560"/>
            <a:ext cx="1703988" cy="916464"/>
          </a:xfrm>
          <a:prstGeom prst="rect">
            <a:avLst/>
          </a:prstGeom>
        </p:spPr>
      </p:pic>
      <p:pic>
        <p:nvPicPr>
          <p:cNvPr id="11" name="Image 10">
            <a:hlinkClick r:id="rId15"/>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928100" y="1503699"/>
            <a:ext cx="1306633" cy="734020"/>
          </a:xfrm>
          <a:prstGeom prst="rect">
            <a:avLst/>
          </a:prstGeom>
        </p:spPr>
      </p:pic>
      <p:pic>
        <p:nvPicPr>
          <p:cNvPr id="12" name="Image 11">
            <a:hlinkClick r:id="rId17"/>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928100" y="2313927"/>
            <a:ext cx="1306633" cy="760261"/>
          </a:xfrm>
          <a:prstGeom prst="rect">
            <a:avLst/>
          </a:prstGeom>
        </p:spPr>
      </p:pic>
    </p:spTree>
    <p:extLst>
      <p:ext uri="{BB962C8B-B14F-4D97-AF65-F5344CB8AC3E}">
        <p14:creationId xmlns:p14="http://schemas.microsoft.com/office/powerpoint/2010/main" val="12735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0" y="1025525"/>
            <a:ext cx="9753600" cy="1754326"/>
          </a:xfrm>
          <a:prstGeom prst="rect">
            <a:avLst/>
          </a:prstGeom>
        </p:spPr>
        <p:txBody>
          <a:bodyPr wrap="square">
            <a:spAutoFit/>
          </a:bodyPr>
          <a:lstStyle/>
          <a:p>
            <a:pPr algn="just"/>
            <a:r>
              <a:rPr lang="fr-FR" b="1" dirty="0" smtClean="0">
                <a:solidFill>
                  <a:schemeClr val="tx2"/>
                </a:solidFill>
              </a:rPr>
              <a:t>La signalisation </a:t>
            </a:r>
            <a:r>
              <a:rPr lang="fr-FR" b="1" dirty="0">
                <a:solidFill>
                  <a:schemeClr val="tx2"/>
                </a:solidFill>
              </a:rPr>
              <a:t>des </a:t>
            </a:r>
            <a:r>
              <a:rPr lang="fr-FR" b="1" dirty="0" smtClean="0">
                <a:solidFill>
                  <a:schemeClr val="tx2"/>
                </a:solidFill>
              </a:rPr>
              <a:t>personnes, des véhicules et des chantiers sur les voies de circulation </a:t>
            </a:r>
            <a:endParaRPr lang="fr-FR" b="1" dirty="0">
              <a:solidFill>
                <a:schemeClr val="tx2"/>
              </a:solidFill>
            </a:endParaRPr>
          </a:p>
          <a:p>
            <a:pPr algn="just"/>
            <a:r>
              <a:rPr lang="fr-FR" b="1" dirty="0" smtClean="0"/>
              <a:t>Carnet de prescriptions des risques généraux Enedis</a:t>
            </a:r>
          </a:p>
          <a:p>
            <a:r>
              <a:rPr lang="fr-FR" dirty="0" smtClean="0"/>
              <a:t>La </a:t>
            </a:r>
            <a:r>
              <a:rPr lang="fr-FR" dirty="0"/>
              <a:t>présence d’un chantier sur les voies de circulation augmente le risque d’accident pour les salariés </a:t>
            </a:r>
            <a:r>
              <a:rPr lang="fr-FR" dirty="0" smtClean="0"/>
              <a:t>Enedis qui </a:t>
            </a:r>
            <a:r>
              <a:rPr lang="fr-FR" dirty="0"/>
              <a:t>y travaillent, mais aussi pour les salariés des entreprises extérieures et pour les usagers des </a:t>
            </a:r>
            <a:r>
              <a:rPr lang="fr-FR" dirty="0" smtClean="0"/>
              <a:t>voies. La </a:t>
            </a:r>
            <a:r>
              <a:rPr lang="fr-FR" dirty="0"/>
              <a:t>signalisation temporaire a notamment pour finalité d’avertir et de guider les usagers des voies de circulation pour assurer leur sécurité ainsi que celle de tous les salariés travaillant sur le </a:t>
            </a:r>
            <a:r>
              <a:rPr lang="fr-FR" dirty="0" smtClean="0"/>
              <a:t>chantier. </a:t>
            </a: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pic>
        <p:nvPicPr>
          <p:cNvPr id="4" name="Imag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03900" y="3432311"/>
            <a:ext cx="609600" cy="1250814"/>
          </a:xfrm>
          <a:prstGeom prst="rect">
            <a:avLst/>
          </a:prstGeom>
        </p:spPr>
      </p:pic>
      <p:pic>
        <p:nvPicPr>
          <p:cNvPr id="8" name="Imag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6697" y="3235325"/>
            <a:ext cx="1468964" cy="1015773"/>
          </a:xfrm>
          <a:prstGeom prst="rect">
            <a:avLst/>
          </a:prstGeom>
        </p:spPr>
      </p:pic>
      <p:pic>
        <p:nvPicPr>
          <p:cNvPr id="9" name="Imag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39630" y="3235325"/>
            <a:ext cx="1036027" cy="2244725"/>
          </a:xfrm>
          <a:prstGeom prst="rect">
            <a:avLst/>
          </a:prstGeom>
        </p:spPr>
      </p:pic>
      <p:pic>
        <p:nvPicPr>
          <p:cNvPr id="10" name="Imag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09710" y="3239770"/>
            <a:ext cx="1033975" cy="2240280"/>
          </a:xfrm>
          <a:prstGeom prst="rect">
            <a:avLst/>
          </a:prstGeom>
        </p:spPr>
      </p:pic>
      <p:pic>
        <p:nvPicPr>
          <p:cNvPr id="11" name="Imag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3073" y="3235325"/>
            <a:ext cx="1036027" cy="2244725"/>
          </a:xfrm>
          <a:prstGeom prst="rect">
            <a:avLst/>
          </a:prstGeom>
        </p:spPr>
      </p:pic>
      <p:sp>
        <p:nvSpPr>
          <p:cNvPr id="7" name="Rectangle 6"/>
          <p:cNvSpPr/>
          <p:nvPr/>
        </p:nvSpPr>
        <p:spPr>
          <a:xfrm>
            <a:off x="6469742" y="3515806"/>
            <a:ext cx="1772558" cy="1446550"/>
          </a:xfrm>
          <a:prstGeom prst="rect">
            <a:avLst/>
          </a:prstGeom>
        </p:spPr>
        <p:txBody>
          <a:bodyPr wrap="square">
            <a:spAutoFit/>
          </a:bodyPr>
          <a:lstStyle/>
          <a:p>
            <a:r>
              <a:rPr lang="fr-FR" sz="1100" dirty="0"/>
              <a:t>Le port d’un vêtement </a:t>
            </a:r>
            <a:endParaRPr lang="fr-FR" sz="1100" dirty="0" smtClean="0"/>
          </a:p>
          <a:p>
            <a:r>
              <a:rPr lang="fr-FR" sz="1100" dirty="0" smtClean="0"/>
              <a:t>de </a:t>
            </a:r>
            <a:r>
              <a:rPr lang="fr-FR" sz="1100" dirty="0"/>
              <a:t>signalisation à haute visibilité de classe 2 est obligatoire</a:t>
            </a:r>
            <a:r>
              <a:rPr lang="fr-FR" sz="1100" dirty="0" smtClean="0"/>
              <a:t>.</a:t>
            </a:r>
          </a:p>
          <a:p>
            <a:endParaRPr lang="fr-FR" sz="1100" dirty="0"/>
          </a:p>
          <a:p>
            <a:endParaRPr lang="fr-FR" sz="1100" dirty="0" smtClean="0"/>
          </a:p>
          <a:p>
            <a:endParaRPr lang="fr-FR" sz="1100" dirty="0"/>
          </a:p>
          <a:p>
            <a:endParaRPr lang="fr-FR" sz="1100" dirty="0" smtClean="0"/>
          </a:p>
        </p:txBody>
      </p:sp>
      <p:pic>
        <p:nvPicPr>
          <p:cNvPr id="12" name="Imag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61924" y="3231053"/>
            <a:ext cx="2284660" cy="2305765"/>
          </a:xfrm>
          <a:prstGeom prst="rect">
            <a:avLst/>
          </a:prstGeom>
        </p:spPr>
      </p:pic>
    </p:spTree>
    <p:extLst>
      <p:ext uri="{BB962C8B-B14F-4D97-AF65-F5344CB8AC3E}">
        <p14:creationId xmlns:p14="http://schemas.microsoft.com/office/powerpoint/2010/main" val="24042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00" y="1025525"/>
            <a:ext cx="7086600" cy="4370427"/>
          </a:xfrm>
          <a:prstGeom prst="rect">
            <a:avLst/>
          </a:prstGeom>
        </p:spPr>
        <p:txBody>
          <a:bodyPr wrap="square">
            <a:spAutoFit/>
          </a:bodyPr>
          <a:lstStyle/>
          <a:p>
            <a:pPr algn="just"/>
            <a:r>
              <a:rPr lang="fr-FR" b="1" dirty="0" smtClean="0">
                <a:solidFill>
                  <a:schemeClr val="tx2"/>
                </a:solidFill>
              </a:rPr>
              <a:t>La conduite des engins </a:t>
            </a:r>
            <a:endParaRPr lang="fr-FR" b="1" dirty="0">
              <a:solidFill>
                <a:schemeClr val="tx2"/>
              </a:solidFill>
            </a:endParaRPr>
          </a:p>
          <a:p>
            <a:pPr algn="just"/>
            <a:r>
              <a:rPr lang="fr-FR" dirty="0" smtClean="0"/>
              <a:t>Carnet de prescriptions des risques généraux Enedis</a:t>
            </a:r>
          </a:p>
          <a:p>
            <a:endParaRPr lang="fr-FR" sz="1100" dirty="0" smtClean="0"/>
          </a:p>
          <a:p>
            <a:r>
              <a:rPr lang="fr-FR" dirty="0" smtClean="0"/>
              <a:t>Le </a:t>
            </a:r>
            <a:r>
              <a:rPr lang="fr-FR" dirty="0"/>
              <a:t>conducteur ou l’utilisateur d’un engin reçoivent au préalable une information et une “mise en main”. </a:t>
            </a:r>
          </a:p>
          <a:p>
            <a:r>
              <a:rPr lang="fr-FR" dirty="0"/>
              <a:t>Conformément à la réglementation relative à la formation à la conduite des équipements de travail mobiles automoteurs et des appareils de levage de charges ou de personnes, </a:t>
            </a:r>
            <a:r>
              <a:rPr lang="fr-FR" b="1" dirty="0"/>
              <a:t>l’utilisateur d’un engin est titulaire d’une autorisation de conduite pour la catégorie d’engin correspondante</a:t>
            </a:r>
            <a:r>
              <a:rPr lang="fr-FR" dirty="0"/>
              <a:t>. </a:t>
            </a:r>
            <a:r>
              <a:rPr lang="fr-FR" b="1" dirty="0" smtClean="0"/>
              <a:t>Cette </a:t>
            </a:r>
            <a:r>
              <a:rPr lang="fr-FR" b="1" dirty="0"/>
              <a:t>autorisation de conduite est établie et renouvelée tous les ans par l’employeur, après avoir vérifié que le conducteur dispose : </a:t>
            </a:r>
            <a:endParaRPr lang="fr-FR" dirty="0"/>
          </a:p>
          <a:p>
            <a:pPr marL="800100" lvl="1" indent="-342900">
              <a:spcBef>
                <a:spcPts val="600"/>
              </a:spcBef>
              <a:buBlip>
                <a:blip r:embed="rId2"/>
              </a:buBlip>
              <a:tabLst>
                <a:tab pos="547370" algn="l"/>
                <a:tab pos="449580" algn="l"/>
              </a:tabLst>
            </a:pPr>
            <a:r>
              <a:rPr lang="fr-FR" b="1" dirty="0" smtClean="0"/>
              <a:t>d’un </a:t>
            </a:r>
            <a:r>
              <a:rPr lang="fr-FR" b="1" dirty="0"/>
              <a:t>permis de conduire </a:t>
            </a:r>
            <a:r>
              <a:rPr lang="fr-FR" b="1" dirty="0" smtClean="0"/>
              <a:t>valide (pour la conduite sur route) ; </a:t>
            </a:r>
          </a:p>
          <a:p>
            <a:pPr marL="800100" lvl="1" indent="-342900">
              <a:spcBef>
                <a:spcPts val="600"/>
              </a:spcBef>
              <a:buBlip>
                <a:blip r:embed="rId2"/>
              </a:buBlip>
              <a:tabLst>
                <a:tab pos="547370" algn="l"/>
                <a:tab pos="449580" algn="l"/>
              </a:tabLst>
            </a:pPr>
            <a:r>
              <a:rPr lang="fr-FR" b="1" dirty="0" smtClean="0"/>
              <a:t>d’une formation adaptée ou d’un </a:t>
            </a:r>
            <a:r>
              <a:rPr lang="fr-FR" b="1" dirty="0"/>
              <a:t>CACES </a:t>
            </a:r>
            <a:r>
              <a:rPr lang="fr-FR" b="1" dirty="0" smtClean="0"/>
              <a:t>en cours de validité délivrés après réussite d’un test théorique et pratique ; </a:t>
            </a:r>
          </a:p>
          <a:p>
            <a:pPr marL="800100" lvl="1" indent="-342900">
              <a:spcBef>
                <a:spcPts val="600"/>
              </a:spcBef>
              <a:buBlip>
                <a:blip r:embed="rId2"/>
              </a:buBlip>
              <a:tabLst>
                <a:tab pos="547370" algn="l"/>
                <a:tab pos="449580" algn="l"/>
              </a:tabLst>
            </a:pPr>
            <a:r>
              <a:rPr lang="fr-FR" b="1" dirty="0" smtClean="0"/>
              <a:t>d’une </a:t>
            </a:r>
            <a:r>
              <a:rPr lang="fr-FR" b="1" dirty="0"/>
              <a:t>aptitude médicale délivrée par le médecin du travail.</a:t>
            </a:r>
            <a:endParaRPr lang="fr-FR"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08900" y="1406525"/>
            <a:ext cx="2659673" cy="3771900"/>
          </a:xfrm>
          <a:prstGeom prst="rect">
            <a:avLst/>
          </a:prstGeom>
        </p:spPr>
      </p:pic>
    </p:spTree>
    <p:extLst>
      <p:ext uri="{BB962C8B-B14F-4D97-AF65-F5344CB8AC3E}">
        <p14:creationId xmlns:p14="http://schemas.microsoft.com/office/powerpoint/2010/main" val="401245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00" y="920810"/>
            <a:ext cx="7010400" cy="4524315"/>
          </a:xfrm>
          <a:prstGeom prst="rect">
            <a:avLst/>
          </a:prstGeom>
        </p:spPr>
        <p:txBody>
          <a:bodyPr wrap="square">
            <a:spAutoFit/>
          </a:bodyPr>
          <a:lstStyle/>
          <a:p>
            <a:pPr algn="just"/>
            <a:r>
              <a:rPr lang="fr-FR" b="1" dirty="0" smtClean="0">
                <a:solidFill>
                  <a:schemeClr val="tx2"/>
                </a:solidFill>
              </a:rPr>
              <a:t>La conduite des engins </a:t>
            </a:r>
            <a:endParaRPr lang="fr-FR" b="1" dirty="0">
              <a:solidFill>
                <a:schemeClr val="tx2"/>
              </a:solidFill>
            </a:endParaRPr>
          </a:p>
          <a:p>
            <a:pPr algn="just"/>
            <a:r>
              <a:rPr lang="fr-FR" dirty="0" smtClean="0"/>
              <a:t>Carnet de prescriptions des risques généraux</a:t>
            </a:r>
          </a:p>
          <a:p>
            <a:endParaRPr lang="fr-FR" dirty="0" smtClean="0"/>
          </a:p>
          <a:p>
            <a:r>
              <a:rPr lang="fr-FR" dirty="0" smtClean="0"/>
              <a:t>De </a:t>
            </a:r>
            <a:r>
              <a:rPr lang="fr-FR" dirty="0"/>
              <a:t>par leur gabarit, leur répartition particulière des masses et leurs équipements de chantier, les engins nécessitent une attention toute particulière lors de leurs déplacements : </a:t>
            </a:r>
          </a:p>
          <a:p>
            <a:pPr marL="800100" lvl="1" indent="-342900">
              <a:buBlip>
                <a:blip r:embed="rId2"/>
              </a:buBlip>
              <a:tabLst>
                <a:tab pos="547370" algn="l"/>
                <a:tab pos="449580" algn="l"/>
              </a:tabLst>
            </a:pPr>
            <a:r>
              <a:rPr lang="fr-FR" dirty="0" smtClean="0"/>
              <a:t>passage </a:t>
            </a:r>
            <a:r>
              <a:rPr lang="fr-FR" dirty="0"/>
              <a:t>sous les ponts (hauteur hors sol importante), </a:t>
            </a:r>
            <a:endParaRPr lang="fr-FR" dirty="0" smtClean="0"/>
          </a:p>
          <a:p>
            <a:pPr marL="800100" lvl="1" indent="-342900">
              <a:buBlip>
                <a:blip r:embed="rId2"/>
              </a:buBlip>
              <a:tabLst>
                <a:tab pos="547370" algn="l"/>
                <a:tab pos="449580" algn="l"/>
              </a:tabLst>
            </a:pPr>
            <a:r>
              <a:rPr lang="fr-FR" dirty="0" smtClean="0"/>
              <a:t>virages </a:t>
            </a:r>
            <a:r>
              <a:rPr lang="fr-FR" dirty="0"/>
              <a:t>et dévers (risque de renversement), </a:t>
            </a:r>
            <a:endParaRPr lang="fr-FR" dirty="0" smtClean="0"/>
          </a:p>
          <a:p>
            <a:pPr marL="800100" lvl="1" indent="-342900">
              <a:buBlip>
                <a:blip r:embed="rId2"/>
              </a:buBlip>
              <a:tabLst>
                <a:tab pos="547370" algn="l"/>
                <a:tab pos="449580" algn="l"/>
              </a:tabLst>
            </a:pPr>
            <a:r>
              <a:rPr lang="fr-FR" dirty="0" smtClean="0"/>
              <a:t>largeur </a:t>
            </a:r>
            <a:r>
              <a:rPr lang="fr-FR" dirty="0"/>
              <a:t>des chaussées (routes nationales, routes départementales), </a:t>
            </a:r>
            <a:endParaRPr lang="fr-FR" dirty="0" smtClean="0"/>
          </a:p>
          <a:p>
            <a:pPr marL="800100" lvl="1" indent="-342900">
              <a:buBlip>
                <a:blip r:embed="rId2"/>
              </a:buBlip>
              <a:tabLst>
                <a:tab pos="547370" algn="l"/>
                <a:tab pos="449580" algn="l"/>
              </a:tabLst>
            </a:pPr>
            <a:r>
              <a:rPr lang="fr-FR" dirty="0" smtClean="0"/>
              <a:t>croisements </a:t>
            </a:r>
            <a:r>
              <a:rPr lang="fr-FR" dirty="0"/>
              <a:t>avec d’autres véhicules, </a:t>
            </a:r>
            <a:endParaRPr lang="fr-FR" dirty="0" smtClean="0"/>
          </a:p>
          <a:p>
            <a:pPr marL="800100" lvl="1" indent="-342900">
              <a:buBlip>
                <a:blip r:embed="rId2"/>
              </a:buBlip>
              <a:tabLst>
                <a:tab pos="547370" algn="l"/>
                <a:tab pos="449580" algn="l"/>
              </a:tabLst>
            </a:pPr>
            <a:r>
              <a:rPr lang="fr-FR" dirty="0" smtClean="0"/>
              <a:t>accotements </a:t>
            </a:r>
            <a:r>
              <a:rPr lang="fr-FR" dirty="0"/>
              <a:t>mal stabilisés, talus, etc., </a:t>
            </a:r>
            <a:endParaRPr lang="fr-FR" dirty="0" smtClean="0"/>
          </a:p>
          <a:p>
            <a:pPr marL="800100" lvl="1" indent="-342900">
              <a:buBlip>
                <a:blip r:embed="rId2"/>
              </a:buBlip>
              <a:tabLst>
                <a:tab pos="547370" algn="l"/>
                <a:tab pos="449580" algn="l"/>
              </a:tabLst>
            </a:pPr>
            <a:r>
              <a:rPr lang="fr-FR" dirty="0" smtClean="0"/>
              <a:t>état </a:t>
            </a:r>
            <a:r>
              <a:rPr lang="fr-FR" dirty="0"/>
              <a:t>des chaussées (nids-de-poule, chaussées bombées, etc.). </a:t>
            </a:r>
          </a:p>
          <a:p>
            <a:r>
              <a:rPr lang="fr-FR" b="1" dirty="0"/>
              <a:t>La masse importante et la position élevée du centre de gravité imposent, plus que sur tout autre véhicule, d’observer une allure modérée, adaptée aux voies et aux conditions de circulation. </a:t>
            </a:r>
            <a:endParaRPr lang="fr-FR"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11150"/>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5" name="Espace réservé du contenu 3"/>
          <p:cNvSpPr txBox="1">
            <a:spLocks/>
          </p:cNvSpPr>
          <p:nvPr/>
        </p:nvSpPr>
        <p:spPr bwMode="auto">
          <a:xfrm>
            <a:off x="8166100" y="1635125"/>
            <a:ext cx="2276209" cy="3657600"/>
          </a:xfrm>
          <a:custGeom>
            <a:avLst/>
            <a:gdLst>
              <a:gd name="connsiteX0" fmla="*/ 0 w 3970784"/>
              <a:gd name="connsiteY0" fmla="*/ 518108 h 4681536"/>
              <a:gd name="connsiteX1" fmla="*/ 151751 w 3970784"/>
              <a:gd name="connsiteY1" fmla="*/ 151750 h 4681536"/>
              <a:gd name="connsiteX2" fmla="*/ 518109 w 3970784"/>
              <a:gd name="connsiteY2" fmla="*/ 0 h 4681536"/>
              <a:gd name="connsiteX3" fmla="*/ 3452676 w 3970784"/>
              <a:gd name="connsiteY3" fmla="*/ 0 h 4681536"/>
              <a:gd name="connsiteX4" fmla="*/ 3819034 w 3970784"/>
              <a:gd name="connsiteY4" fmla="*/ 151751 h 4681536"/>
              <a:gd name="connsiteX5" fmla="*/ 3970784 w 3970784"/>
              <a:gd name="connsiteY5" fmla="*/ 518109 h 4681536"/>
              <a:gd name="connsiteX6" fmla="*/ 3970784 w 3970784"/>
              <a:gd name="connsiteY6" fmla="*/ 4163428 h 4681536"/>
              <a:gd name="connsiteX7" fmla="*/ 3819034 w 3970784"/>
              <a:gd name="connsiteY7" fmla="*/ 4529786 h 4681536"/>
              <a:gd name="connsiteX8" fmla="*/ 3452676 w 3970784"/>
              <a:gd name="connsiteY8" fmla="*/ 4681536 h 4681536"/>
              <a:gd name="connsiteX9" fmla="*/ 518108 w 3970784"/>
              <a:gd name="connsiteY9" fmla="*/ 4681536 h 4681536"/>
              <a:gd name="connsiteX10" fmla="*/ 151750 w 3970784"/>
              <a:gd name="connsiteY10" fmla="*/ 4529785 h 4681536"/>
              <a:gd name="connsiteX11" fmla="*/ 0 w 3970784"/>
              <a:gd name="connsiteY11" fmla="*/ 4163427 h 4681536"/>
              <a:gd name="connsiteX12" fmla="*/ 0 w 3970784"/>
              <a:gd name="connsiteY12" fmla="*/ 518108 h 4681536"/>
              <a:gd name="connsiteX0" fmla="*/ 57337 w 4028121"/>
              <a:gd name="connsiteY0" fmla="*/ 693905 h 4857333"/>
              <a:gd name="connsiteX1" fmla="*/ 575446 w 4028121"/>
              <a:gd name="connsiteY1" fmla="*/ 175797 h 4857333"/>
              <a:gd name="connsiteX2" fmla="*/ 3510013 w 4028121"/>
              <a:gd name="connsiteY2" fmla="*/ 175797 h 4857333"/>
              <a:gd name="connsiteX3" fmla="*/ 3876371 w 4028121"/>
              <a:gd name="connsiteY3" fmla="*/ 327548 h 4857333"/>
              <a:gd name="connsiteX4" fmla="*/ 4028121 w 4028121"/>
              <a:gd name="connsiteY4" fmla="*/ 693906 h 4857333"/>
              <a:gd name="connsiteX5" fmla="*/ 4028121 w 4028121"/>
              <a:gd name="connsiteY5" fmla="*/ 4339225 h 4857333"/>
              <a:gd name="connsiteX6" fmla="*/ 3876371 w 4028121"/>
              <a:gd name="connsiteY6" fmla="*/ 4705583 h 4857333"/>
              <a:gd name="connsiteX7" fmla="*/ 3510013 w 4028121"/>
              <a:gd name="connsiteY7" fmla="*/ 4857333 h 4857333"/>
              <a:gd name="connsiteX8" fmla="*/ 575445 w 4028121"/>
              <a:gd name="connsiteY8" fmla="*/ 4857333 h 4857333"/>
              <a:gd name="connsiteX9" fmla="*/ 209087 w 4028121"/>
              <a:gd name="connsiteY9" fmla="*/ 4705582 h 4857333"/>
              <a:gd name="connsiteX10" fmla="*/ 57337 w 4028121"/>
              <a:gd name="connsiteY10" fmla="*/ 4339224 h 4857333"/>
              <a:gd name="connsiteX11" fmla="*/ 57337 w 4028121"/>
              <a:gd name="connsiteY11" fmla="*/ 693905 h 4857333"/>
              <a:gd name="connsiteX0" fmla="*/ 57337 w 4028121"/>
              <a:gd name="connsiteY0" fmla="*/ 724033 h 4887461"/>
              <a:gd name="connsiteX1" fmla="*/ 575446 w 4028121"/>
              <a:gd name="connsiteY1" fmla="*/ 205925 h 4887461"/>
              <a:gd name="connsiteX2" fmla="*/ 3510013 w 4028121"/>
              <a:gd name="connsiteY2" fmla="*/ 205925 h 4887461"/>
              <a:gd name="connsiteX3" fmla="*/ 3876371 w 4028121"/>
              <a:gd name="connsiteY3" fmla="*/ 357676 h 4887461"/>
              <a:gd name="connsiteX4" fmla="*/ 4028121 w 4028121"/>
              <a:gd name="connsiteY4" fmla="*/ 724034 h 4887461"/>
              <a:gd name="connsiteX5" fmla="*/ 4028121 w 4028121"/>
              <a:gd name="connsiteY5" fmla="*/ 4369353 h 4887461"/>
              <a:gd name="connsiteX6" fmla="*/ 3876371 w 4028121"/>
              <a:gd name="connsiteY6" fmla="*/ 4735711 h 4887461"/>
              <a:gd name="connsiteX7" fmla="*/ 3510013 w 4028121"/>
              <a:gd name="connsiteY7" fmla="*/ 4887461 h 4887461"/>
              <a:gd name="connsiteX8" fmla="*/ 575445 w 4028121"/>
              <a:gd name="connsiteY8" fmla="*/ 4887461 h 4887461"/>
              <a:gd name="connsiteX9" fmla="*/ 209087 w 4028121"/>
              <a:gd name="connsiteY9" fmla="*/ 4735710 h 4887461"/>
              <a:gd name="connsiteX10" fmla="*/ 57337 w 4028121"/>
              <a:gd name="connsiteY10" fmla="*/ 4369352 h 4887461"/>
              <a:gd name="connsiteX11" fmla="*/ 57337 w 4028121"/>
              <a:gd name="connsiteY11" fmla="*/ 724033 h 4887461"/>
              <a:gd name="connsiteX0" fmla="*/ 57337 w 4028121"/>
              <a:gd name="connsiteY0" fmla="*/ 670723 h 4834151"/>
              <a:gd name="connsiteX1" fmla="*/ 575446 w 4028121"/>
              <a:gd name="connsiteY1" fmla="*/ 152615 h 4834151"/>
              <a:gd name="connsiteX2" fmla="*/ 3510013 w 4028121"/>
              <a:gd name="connsiteY2" fmla="*/ 152615 h 4834151"/>
              <a:gd name="connsiteX3" fmla="*/ 3876371 w 4028121"/>
              <a:gd name="connsiteY3" fmla="*/ 304366 h 4834151"/>
              <a:gd name="connsiteX4" fmla="*/ 4028121 w 4028121"/>
              <a:gd name="connsiteY4" fmla="*/ 670724 h 4834151"/>
              <a:gd name="connsiteX5" fmla="*/ 4028121 w 4028121"/>
              <a:gd name="connsiteY5" fmla="*/ 4316043 h 4834151"/>
              <a:gd name="connsiteX6" fmla="*/ 3876371 w 4028121"/>
              <a:gd name="connsiteY6" fmla="*/ 4682401 h 4834151"/>
              <a:gd name="connsiteX7" fmla="*/ 3510013 w 4028121"/>
              <a:gd name="connsiteY7" fmla="*/ 4834151 h 4834151"/>
              <a:gd name="connsiteX8" fmla="*/ 575445 w 4028121"/>
              <a:gd name="connsiteY8" fmla="*/ 4834151 h 4834151"/>
              <a:gd name="connsiteX9" fmla="*/ 209087 w 4028121"/>
              <a:gd name="connsiteY9" fmla="*/ 4682400 h 4834151"/>
              <a:gd name="connsiteX10" fmla="*/ 57337 w 4028121"/>
              <a:gd name="connsiteY10" fmla="*/ 4316042 h 4834151"/>
              <a:gd name="connsiteX11" fmla="*/ 57337 w 4028121"/>
              <a:gd name="connsiteY11" fmla="*/ 670723 h 4834151"/>
              <a:gd name="connsiteX0" fmla="*/ 68385 w 4039169"/>
              <a:gd name="connsiteY0" fmla="*/ 670723 h 4834151"/>
              <a:gd name="connsiteX1" fmla="*/ 586494 w 4039169"/>
              <a:gd name="connsiteY1" fmla="*/ 152615 h 4834151"/>
              <a:gd name="connsiteX2" fmla="*/ 3521061 w 4039169"/>
              <a:gd name="connsiteY2" fmla="*/ 152615 h 4834151"/>
              <a:gd name="connsiteX3" fmla="*/ 3887419 w 4039169"/>
              <a:gd name="connsiteY3" fmla="*/ 304366 h 4834151"/>
              <a:gd name="connsiteX4" fmla="*/ 4039169 w 4039169"/>
              <a:gd name="connsiteY4" fmla="*/ 670724 h 4834151"/>
              <a:gd name="connsiteX5" fmla="*/ 4039169 w 4039169"/>
              <a:gd name="connsiteY5" fmla="*/ 4316043 h 4834151"/>
              <a:gd name="connsiteX6" fmla="*/ 3887419 w 4039169"/>
              <a:gd name="connsiteY6" fmla="*/ 4682401 h 4834151"/>
              <a:gd name="connsiteX7" fmla="*/ 3521061 w 4039169"/>
              <a:gd name="connsiteY7" fmla="*/ 4834151 h 4834151"/>
              <a:gd name="connsiteX8" fmla="*/ 586493 w 4039169"/>
              <a:gd name="connsiteY8" fmla="*/ 4834151 h 4834151"/>
              <a:gd name="connsiteX9" fmla="*/ 220135 w 4039169"/>
              <a:gd name="connsiteY9" fmla="*/ 4682400 h 4834151"/>
              <a:gd name="connsiteX10" fmla="*/ 68385 w 4039169"/>
              <a:gd name="connsiteY10" fmla="*/ 4316042 h 4834151"/>
              <a:gd name="connsiteX11" fmla="*/ 68385 w 4039169"/>
              <a:gd name="connsiteY11" fmla="*/ 670723 h 4834151"/>
              <a:gd name="connsiteX0" fmla="*/ 102293 w 4073077"/>
              <a:gd name="connsiteY0" fmla="*/ 670723 h 4834151"/>
              <a:gd name="connsiteX1" fmla="*/ 620402 w 4073077"/>
              <a:gd name="connsiteY1" fmla="*/ 152615 h 4834151"/>
              <a:gd name="connsiteX2" fmla="*/ 3554969 w 4073077"/>
              <a:gd name="connsiteY2" fmla="*/ 152615 h 4834151"/>
              <a:gd name="connsiteX3" fmla="*/ 3921327 w 4073077"/>
              <a:gd name="connsiteY3" fmla="*/ 304366 h 4834151"/>
              <a:gd name="connsiteX4" fmla="*/ 4073077 w 4073077"/>
              <a:gd name="connsiteY4" fmla="*/ 670724 h 4834151"/>
              <a:gd name="connsiteX5" fmla="*/ 4073077 w 4073077"/>
              <a:gd name="connsiteY5" fmla="*/ 4316043 h 4834151"/>
              <a:gd name="connsiteX6" fmla="*/ 3921327 w 4073077"/>
              <a:gd name="connsiteY6" fmla="*/ 4682401 h 4834151"/>
              <a:gd name="connsiteX7" fmla="*/ 3554969 w 4073077"/>
              <a:gd name="connsiteY7" fmla="*/ 4834151 h 4834151"/>
              <a:gd name="connsiteX8" fmla="*/ 620401 w 4073077"/>
              <a:gd name="connsiteY8" fmla="*/ 4834151 h 4834151"/>
              <a:gd name="connsiteX9" fmla="*/ 254043 w 4073077"/>
              <a:gd name="connsiteY9" fmla="*/ 4682400 h 4834151"/>
              <a:gd name="connsiteX10" fmla="*/ 102293 w 4073077"/>
              <a:gd name="connsiteY10" fmla="*/ 4316042 h 4834151"/>
              <a:gd name="connsiteX11" fmla="*/ 102293 w 4073077"/>
              <a:gd name="connsiteY11" fmla="*/ 670723 h 4834151"/>
              <a:gd name="connsiteX0" fmla="*/ 71813 w 4042597"/>
              <a:gd name="connsiteY0" fmla="*/ 670723 h 4834151"/>
              <a:gd name="connsiteX1" fmla="*/ 589922 w 4042597"/>
              <a:gd name="connsiteY1" fmla="*/ 152615 h 4834151"/>
              <a:gd name="connsiteX2" fmla="*/ 3524489 w 4042597"/>
              <a:gd name="connsiteY2" fmla="*/ 152615 h 4834151"/>
              <a:gd name="connsiteX3" fmla="*/ 3890847 w 4042597"/>
              <a:gd name="connsiteY3" fmla="*/ 304366 h 4834151"/>
              <a:gd name="connsiteX4" fmla="*/ 4042597 w 4042597"/>
              <a:gd name="connsiteY4" fmla="*/ 670724 h 4834151"/>
              <a:gd name="connsiteX5" fmla="*/ 4042597 w 4042597"/>
              <a:gd name="connsiteY5" fmla="*/ 4316043 h 4834151"/>
              <a:gd name="connsiteX6" fmla="*/ 3890847 w 4042597"/>
              <a:gd name="connsiteY6" fmla="*/ 4682401 h 4834151"/>
              <a:gd name="connsiteX7" fmla="*/ 3524489 w 4042597"/>
              <a:gd name="connsiteY7" fmla="*/ 4834151 h 4834151"/>
              <a:gd name="connsiteX8" fmla="*/ 589921 w 4042597"/>
              <a:gd name="connsiteY8" fmla="*/ 4834151 h 4834151"/>
              <a:gd name="connsiteX9" fmla="*/ 223563 w 4042597"/>
              <a:gd name="connsiteY9" fmla="*/ 4682400 h 4834151"/>
              <a:gd name="connsiteX10" fmla="*/ 71813 w 4042597"/>
              <a:gd name="connsiteY10" fmla="*/ 4316042 h 4834151"/>
              <a:gd name="connsiteX11" fmla="*/ 71813 w 4042597"/>
              <a:gd name="connsiteY11" fmla="*/ 670723 h 4834151"/>
              <a:gd name="connsiteX0" fmla="*/ 82861 w 4053645"/>
              <a:gd name="connsiteY0" fmla="*/ 670723 h 4834151"/>
              <a:gd name="connsiteX1" fmla="*/ 600970 w 4053645"/>
              <a:gd name="connsiteY1" fmla="*/ 152615 h 4834151"/>
              <a:gd name="connsiteX2" fmla="*/ 3535537 w 4053645"/>
              <a:gd name="connsiteY2" fmla="*/ 152615 h 4834151"/>
              <a:gd name="connsiteX3" fmla="*/ 3901895 w 4053645"/>
              <a:gd name="connsiteY3" fmla="*/ 304366 h 4834151"/>
              <a:gd name="connsiteX4" fmla="*/ 4053645 w 4053645"/>
              <a:gd name="connsiteY4" fmla="*/ 670724 h 4834151"/>
              <a:gd name="connsiteX5" fmla="*/ 4053645 w 4053645"/>
              <a:gd name="connsiteY5" fmla="*/ 4316043 h 4834151"/>
              <a:gd name="connsiteX6" fmla="*/ 3901895 w 4053645"/>
              <a:gd name="connsiteY6" fmla="*/ 4682401 h 4834151"/>
              <a:gd name="connsiteX7" fmla="*/ 3535537 w 4053645"/>
              <a:gd name="connsiteY7" fmla="*/ 4834151 h 4834151"/>
              <a:gd name="connsiteX8" fmla="*/ 600969 w 4053645"/>
              <a:gd name="connsiteY8" fmla="*/ 4834151 h 4834151"/>
              <a:gd name="connsiteX9" fmla="*/ 234611 w 4053645"/>
              <a:gd name="connsiteY9" fmla="*/ 4682400 h 4834151"/>
              <a:gd name="connsiteX10" fmla="*/ 82861 w 4053645"/>
              <a:gd name="connsiteY10" fmla="*/ 4316042 h 4834151"/>
              <a:gd name="connsiteX11" fmla="*/ 82861 w 4053645"/>
              <a:gd name="connsiteY11" fmla="*/ 670723 h 4834151"/>
              <a:gd name="connsiteX0" fmla="*/ 55809 w 4026593"/>
              <a:gd name="connsiteY0" fmla="*/ 670723 h 4834151"/>
              <a:gd name="connsiteX1" fmla="*/ 573918 w 4026593"/>
              <a:gd name="connsiteY1" fmla="*/ 152615 h 4834151"/>
              <a:gd name="connsiteX2" fmla="*/ 3508485 w 4026593"/>
              <a:gd name="connsiteY2" fmla="*/ 152615 h 4834151"/>
              <a:gd name="connsiteX3" fmla="*/ 3874843 w 4026593"/>
              <a:gd name="connsiteY3" fmla="*/ 304366 h 4834151"/>
              <a:gd name="connsiteX4" fmla="*/ 4026593 w 4026593"/>
              <a:gd name="connsiteY4" fmla="*/ 670724 h 4834151"/>
              <a:gd name="connsiteX5" fmla="*/ 4026593 w 4026593"/>
              <a:gd name="connsiteY5" fmla="*/ 4316043 h 4834151"/>
              <a:gd name="connsiteX6" fmla="*/ 3874843 w 4026593"/>
              <a:gd name="connsiteY6" fmla="*/ 4682401 h 4834151"/>
              <a:gd name="connsiteX7" fmla="*/ 3508485 w 4026593"/>
              <a:gd name="connsiteY7" fmla="*/ 4834151 h 4834151"/>
              <a:gd name="connsiteX8" fmla="*/ 573917 w 4026593"/>
              <a:gd name="connsiteY8" fmla="*/ 4834151 h 4834151"/>
              <a:gd name="connsiteX9" fmla="*/ 207559 w 4026593"/>
              <a:gd name="connsiteY9" fmla="*/ 4682400 h 4834151"/>
              <a:gd name="connsiteX10" fmla="*/ 55809 w 4026593"/>
              <a:gd name="connsiteY10" fmla="*/ 4316042 h 4834151"/>
              <a:gd name="connsiteX11" fmla="*/ 55809 w 4026593"/>
              <a:gd name="connsiteY11" fmla="*/ 670723 h 4834151"/>
              <a:gd name="connsiteX0" fmla="*/ 93527 w 4064311"/>
              <a:gd name="connsiteY0" fmla="*/ 670723 h 4834151"/>
              <a:gd name="connsiteX1" fmla="*/ 611636 w 4064311"/>
              <a:gd name="connsiteY1" fmla="*/ 152615 h 4834151"/>
              <a:gd name="connsiteX2" fmla="*/ 3546203 w 4064311"/>
              <a:gd name="connsiteY2" fmla="*/ 152615 h 4834151"/>
              <a:gd name="connsiteX3" fmla="*/ 3912561 w 4064311"/>
              <a:gd name="connsiteY3" fmla="*/ 304366 h 4834151"/>
              <a:gd name="connsiteX4" fmla="*/ 4064311 w 4064311"/>
              <a:gd name="connsiteY4" fmla="*/ 670724 h 4834151"/>
              <a:gd name="connsiteX5" fmla="*/ 4064311 w 4064311"/>
              <a:gd name="connsiteY5" fmla="*/ 4316043 h 4834151"/>
              <a:gd name="connsiteX6" fmla="*/ 3912561 w 4064311"/>
              <a:gd name="connsiteY6" fmla="*/ 4682401 h 4834151"/>
              <a:gd name="connsiteX7" fmla="*/ 3546203 w 4064311"/>
              <a:gd name="connsiteY7" fmla="*/ 4834151 h 4834151"/>
              <a:gd name="connsiteX8" fmla="*/ 611635 w 4064311"/>
              <a:gd name="connsiteY8" fmla="*/ 4834151 h 4834151"/>
              <a:gd name="connsiteX9" fmla="*/ 245277 w 4064311"/>
              <a:gd name="connsiteY9" fmla="*/ 4682400 h 4834151"/>
              <a:gd name="connsiteX10" fmla="*/ 93527 w 4064311"/>
              <a:gd name="connsiteY10" fmla="*/ 4316042 h 4834151"/>
              <a:gd name="connsiteX11" fmla="*/ 93527 w 4064311"/>
              <a:gd name="connsiteY11" fmla="*/ 670723 h 4834151"/>
              <a:gd name="connsiteX0" fmla="*/ 59237 w 4030021"/>
              <a:gd name="connsiteY0" fmla="*/ 670723 h 4834151"/>
              <a:gd name="connsiteX1" fmla="*/ 577346 w 4030021"/>
              <a:gd name="connsiteY1" fmla="*/ 152615 h 4834151"/>
              <a:gd name="connsiteX2" fmla="*/ 3511913 w 4030021"/>
              <a:gd name="connsiteY2" fmla="*/ 152615 h 4834151"/>
              <a:gd name="connsiteX3" fmla="*/ 3878271 w 4030021"/>
              <a:gd name="connsiteY3" fmla="*/ 304366 h 4834151"/>
              <a:gd name="connsiteX4" fmla="*/ 4030021 w 4030021"/>
              <a:gd name="connsiteY4" fmla="*/ 670724 h 4834151"/>
              <a:gd name="connsiteX5" fmla="*/ 4030021 w 4030021"/>
              <a:gd name="connsiteY5" fmla="*/ 4316043 h 4834151"/>
              <a:gd name="connsiteX6" fmla="*/ 3878271 w 4030021"/>
              <a:gd name="connsiteY6" fmla="*/ 4682401 h 4834151"/>
              <a:gd name="connsiteX7" fmla="*/ 3511913 w 4030021"/>
              <a:gd name="connsiteY7" fmla="*/ 4834151 h 4834151"/>
              <a:gd name="connsiteX8" fmla="*/ 577345 w 4030021"/>
              <a:gd name="connsiteY8" fmla="*/ 4834151 h 4834151"/>
              <a:gd name="connsiteX9" fmla="*/ 210987 w 4030021"/>
              <a:gd name="connsiteY9" fmla="*/ 4682400 h 4834151"/>
              <a:gd name="connsiteX10" fmla="*/ 59237 w 4030021"/>
              <a:gd name="connsiteY10" fmla="*/ 4316042 h 4834151"/>
              <a:gd name="connsiteX11" fmla="*/ 59237 w 4030021"/>
              <a:gd name="connsiteY11" fmla="*/ 670723 h 4834151"/>
              <a:gd name="connsiteX0" fmla="*/ 89335 w 4060119"/>
              <a:gd name="connsiteY0" fmla="*/ 670723 h 4834151"/>
              <a:gd name="connsiteX1" fmla="*/ 607444 w 4060119"/>
              <a:gd name="connsiteY1" fmla="*/ 152615 h 4834151"/>
              <a:gd name="connsiteX2" fmla="*/ 3542011 w 4060119"/>
              <a:gd name="connsiteY2" fmla="*/ 152615 h 4834151"/>
              <a:gd name="connsiteX3" fmla="*/ 3908369 w 4060119"/>
              <a:gd name="connsiteY3" fmla="*/ 304366 h 4834151"/>
              <a:gd name="connsiteX4" fmla="*/ 4060119 w 4060119"/>
              <a:gd name="connsiteY4" fmla="*/ 670724 h 4834151"/>
              <a:gd name="connsiteX5" fmla="*/ 4060119 w 4060119"/>
              <a:gd name="connsiteY5" fmla="*/ 4316043 h 4834151"/>
              <a:gd name="connsiteX6" fmla="*/ 3908369 w 4060119"/>
              <a:gd name="connsiteY6" fmla="*/ 4682401 h 4834151"/>
              <a:gd name="connsiteX7" fmla="*/ 3542011 w 4060119"/>
              <a:gd name="connsiteY7" fmla="*/ 4834151 h 4834151"/>
              <a:gd name="connsiteX8" fmla="*/ 607443 w 4060119"/>
              <a:gd name="connsiteY8" fmla="*/ 4834151 h 4834151"/>
              <a:gd name="connsiteX9" fmla="*/ 241085 w 4060119"/>
              <a:gd name="connsiteY9" fmla="*/ 4682400 h 4834151"/>
              <a:gd name="connsiteX10" fmla="*/ 89335 w 4060119"/>
              <a:gd name="connsiteY10" fmla="*/ 4316042 h 4834151"/>
              <a:gd name="connsiteX11" fmla="*/ 89335 w 4060119"/>
              <a:gd name="connsiteY11" fmla="*/ 670723 h 4834151"/>
              <a:gd name="connsiteX0" fmla="*/ 89335 w 4060119"/>
              <a:gd name="connsiteY0" fmla="*/ 685611 h 4849039"/>
              <a:gd name="connsiteX1" fmla="*/ 607444 w 4060119"/>
              <a:gd name="connsiteY1" fmla="*/ 167503 h 4849039"/>
              <a:gd name="connsiteX2" fmla="*/ 3542011 w 4060119"/>
              <a:gd name="connsiteY2" fmla="*/ 167503 h 4849039"/>
              <a:gd name="connsiteX3" fmla="*/ 3908369 w 4060119"/>
              <a:gd name="connsiteY3" fmla="*/ 319254 h 4849039"/>
              <a:gd name="connsiteX4" fmla="*/ 4060119 w 4060119"/>
              <a:gd name="connsiteY4" fmla="*/ 685612 h 4849039"/>
              <a:gd name="connsiteX5" fmla="*/ 4060119 w 4060119"/>
              <a:gd name="connsiteY5" fmla="*/ 4330931 h 4849039"/>
              <a:gd name="connsiteX6" fmla="*/ 3908369 w 4060119"/>
              <a:gd name="connsiteY6" fmla="*/ 4697289 h 4849039"/>
              <a:gd name="connsiteX7" fmla="*/ 3542011 w 4060119"/>
              <a:gd name="connsiteY7" fmla="*/ 4849039 h 4849039"/>
              <a:gd name="connsiteX8" fmla="*/ 607443 w 4060119"/>
              <a:gd name="connsiteY8" fmla="*/ 4849039 h 4849039"/>
              <a:gd name="connsiteX9" fmla="*/ 241085 w 4060119"/>
              <a:gd name="connsiteY9" fmla="*/ 4697288 h 4849039"/>
              <a:gd name="connsiteX10" fmla="*/ 89335 w 4060119"/>
              <a:gd name="connsiteY10" fmla="*/ 4330930 h 4849039"/>
              <a:gd name="connsiteX11" fmla="*/ 89335 w 4060119"/>
              <a:gd name="connsiteY11" fmla="*/ 685611 h 4849039"/>
              <a:gd name="connsiteX0" fmla="*/ 100447 w 4060119"/>
              <a:gd name="connsiteY0" fmla="*/ 685611 h 5222660"/>
              <a:gd name="connsiteX1" fmla="*/ 607444 w 4060119"/>
              <a:gd name="connsiteY1" fmla="*/ 541124 h 5222660"/>
              <a:gd name="connsiteX2" fmla="*/ 3542011 w 4060119"/>
              <a:gd name="connsiteY2" fmla="*/ 541124 h 5222660"/>
              <a:gd name="connsiteX3" fmla="*/ 3908369 w 4060119"/>
              <a:gd name="connsiteY3" fmla="*/ 692875 h 5222660"/>
              <a:gd name="connsiteX4" fmla="*/ 4060119 w 4060119"/>
              <a:gd name="connsiteY4" fmla="*/ 1059233 h 5222660"/>
              <a:gd name="connsiteX5" fmla="*/ 4060119 w 4060119"/>
              <a:gd name="connsiteY5" fmla="*/ 4704552 h 5222660"/>
              <a:gd name="connsiteX6" fmla="*/ 3908369 w 4060119"/>
              <a:gd name="connsiteY6" fmla="*/ 5070910 h 5222660"/>
              <a:gd name="connsiteX7" fmla="*/ 3542011 w 4060119"/>
              <a:gd name="connsiteY7" fmla="*/ 5222660 h 5222660"/>
              <a:gd name="connsiteX8" fmla="*/ 607443 w 4060119"/>
              <a:gd name="connsiteY8" fmla="*/ 5222660 h 5222660"/>
              <a:gd name="connsiteX9" fmla="*/ 241085 w 4060119"/>
              <a:gd name="connsiteY9" fmla="*/ 5070909 h 5222660"/>
              <a:gd name="connsiteX10" fmla="*/ 89335 w 4060119"/>
              <a:gd name="connsiteY10" fmla="*/ 4704551 h 5222660"/>
              <a:gd name="connsiteX11" fmla="*/ 100447 w 4060119"/>
              <a:gd name="connsiteY11" fmla="*/ 685611 h 5222660"/>
              <a:gd name="connsiteX0" fmla="*/ 100447 w 4060119"/>
              <a:gd name="connsiteY0" fmla="*/ 333221 h 4870270"/>
              <a:gd name="connsiteX1" fmla="*/ 607444 w 4060119"/>
              <a:gd name="connsiteY1" fmla="*/ 188734 h 4870270"/>
              <a:gd name="connsiteX2" fmla="*/ 3542011 w 4060119"/>
              <a:gd name="connsiteY2" fmla="*/ 188734 h 4870270"/>
              <a:gd name="connsiteX3" fmla="*/ 3908369 w 4060119"/>
              <a:gd name="connsiteY3" fmla="*/ 340485 h 4870270"/>
              <a:gd name="connsiteX4" fmla="*/ 4060119 w 4060119"/>
              <a:gd name="connsiteY4" fmla="*/ 706843 h 4870270"/>
              <a:gd name="connsiteX5" fmla="*/ 4060119 w 4060119"/>
              <a:gd name="connsiteY5" fmla="*/ 4352162 h 4870270"/>
              <a:gd name="connsiteX6" fmla="*/ 3908369 w 4060119"/>
              <a:gd name="connsiteY6" fmla="*/ 4718520 h 4870270"/>
              <a:gd name="connsiteX7" fmla="*/ 3542011 w 4060119"/>
              <a:gd name="connsiteY7" fmla="*/ 4870270 h 4870270"/>
              <a:gd name="connsiteX8" fmla="*/ 607443 w 4060119"/>
              <a:gd name="connsiteY8" fmla="*/ 4870270 h 4870270"/>
              <a:gd name="connsiteX9" fmla="*/ 241085 w 4060119"/>
              <a:gd name="connsiteY9" fmla="*/ 4718519 h 4870270"/>
              <a:gd name="connsiteX10" fmla="*/ 89335 w 4060119"/>
              <a:gd name="connsiteY10" fmla="*/ 4352161 h 4870270"/>
              <a:gd name="connsiteX11" fmla="*/ 100447 w 4060119"/>
              <a:gd name="connsiteY11" fmla="*/ 333221 h 4870270"/>
              <a:gd name="connsiteX0" fmla="*/ 100447 w 4060119"/>
              <a:gd name="connsiteY0" fmla="*/ 169421 h 4706470"/>
              <a:gd name="connsiteX1" fmla="*/ 607444 w 4060119"/>
              <a:gd name="connsiteY1" fmla="*/ 24934 h 4706470"/>
              <a:gd name="connsiteX2" fmla="*/ 3542011 w 4060119"/>
              <a:gd name="connsiteY2" fmla="*/ 24934 h 4706470"/>
              <a:gd name="connsiteX3" fmla="*/ 3908369 w 4060119"/>
              <a:gd name="connsiteY3" fmla="*/ 176685 h 4706470"/>
              <a:gd name="connsiteX4" fmla="*/ 4060119 w 4060119"/>
              <a:gd name="connsiteY4" fmla="*/ 543043 h 4706470"/>
              <a:gd name="connsiteX5" fmla="*/ 4060119 w 4060119"/>
              <a:gd name="connsiteY5" fmla="*/ 4188362 h 4706470"/>
              <a:gd name="connsiteX6" fmla="*/ 3908369 w 4060119"/>
              <a:gd name="connsiteY6" fmla="*/ 4554720 h 4706470"/>
              <a:gd name="connsiteX7" fmla="*/ 3542011 w 4060119"/>
              <a:gd name="connsiteY7" fmla="*/ 4706470 h 4706470"/>
              <a:gd name="connsiteX8" fmla="*/ 607443 w 4060119"/>
              <a:gd name="connsiteY8" fmla="*/ 4706470 h 4706470"/>
              <a:gd name="connsiteX9" fmla="*/ 241085 w 4060119"/>
              <a:gd name="connsiteY9" fmla="*/ 4554719 h 4706470"/>
              <a:gd name="connsiteX10" fmla="*/ 89335 w 4060119"/>
              <a:gd name="connsiteY10" fmla="*/ 4188361 h 4706470"/>
              <a:gd name="connsiteX11" fmla="*/ 100447 w 4060119"/>
              <a:gd name="connsiteY11" fmla="*/ 169421 h 4706470"/>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2817 w 3972489"/>
              <a:gd name="connsiteY0" fmla="*/ 244034 h 4781083"/>
              <a:gd name="connsiteX1" fmla="*/ 519814 w 3972489"/>
              <a:gd name="connsiteY1" fmla="*/ 99547 h 4781083"/>
              <a:gd name="connsiteX2" fmla="*/ 3454381 w 3972489"/>
              <a:gd name="connsiteY2" fmla="*/ 99547 h 4781083"/>
              <a:gd name="connsiteX3" fmla="*/ 3820739 w 3972489"/>
              <a:gd name="connsiteY3" fmla="*/ 251298 h 4781083"/>
              <a:gd name="connsiteX4" fmla="*/ 3972489 w 3972489"/>
              <a:gd name="connsiteY4" fmla="*/ 617656 h 4781083"/>
              <a:gd name="connsiteX5" fmla="*/ 3972489 w 3972489"/>
              <a:gd name="connsiteY5" fmla="*/ 4262975 h 4781083"/>
              <a:gd name="connsiteX6" fmla="*/ 3820739 w 3972489"/>
              <a:gd name="connsiteY6" fmla="*/ 4629333 h 4781083"/>
              <a:gd name="connsiteX7" fmla="*/ 3454381 w 3972489"/>
              <a:gd name="connsiteY7" fmla="*/ 4781083 h 4781083"/>
              <a:gd name="connsiteX8" fmla="*/ 519813 w 3972489"/>
              <a:gd name="connsiteY8" fmla="*/ 4781083 h 4781083"/>
              <a:gd name="connsiteX9" fmla="*/ 153455 w 3972489"/>
              <a:gd name="connsiteY9" fmla="*/ 4629332 h 4781083"/>
              <a:gd name="connsiteX10" fmla="*/ 1705 w 3972489"/>
              <a:gd name="connsiteY10" fmla="*/ 4262974 h 4781083"/>
              <a:gd name="connsiteX11" fmla="*/ 12817 w 3972489"/>
              <a:gd name="connsiteY11" fmla="*/ 244034 h 4781083"/>
              <a:gd name="connsiteX0" fmla="*/ 12817 w 3972489"/>
              <a:gd name="connsiteY0" fmla="*/ 212820 h 4749869"/>
              <a:gd name="connsiteX1" fmla="*/ 519814 w 3972489"/>
              <a:gd name="connsiteY1" fmla="*/ 68333 h 4749869"/>
              <a:gd name="connsiteX2" fmla="*/ 3454381 w 3972489"/>
              <a:gd name="connsiteY2" fmla="*/ 68333 h 4749869"/>
              <a:gd name="connsiteX3" fmla="*/ 3820739 w 3972489"/>
              <a:gd name="connsiteY3" fmla="*/ 220084 h 4749869"/>
              <a:gd name="connsiteX4" fmla="*/ 3972489 w 3972489"/>
              <a:gd name="connsiteY4" fmla="*/ 586442 h 4749869"/>
              <a:gd name="connsiteX5" fmla="*/ 3972489 w 3972489"/>
              <a:gd name="connsiteY5" fmla="*/ 4231761 h 4749869"/>
              <a:gd name="connsiteX6" fmla="*/ 3820739 w 3972489"/>
              <a:gd name="connsiteY6" fmla="*/ 4598119 h 4749869"/>
              <a:gd name="connsiteX7" fmla="*/ 3454381 w 3972489"/>
              <a:gd name="connsiteY7" fmla="*/ 4749869 h 4749869"/>
              <a:gd name="connsiteX8" fmla="*/ 519813 w 3972489"/>
              <a:gd name="connsiteY8" fmla="*/ 4749869 h 4749869"/>
              <a:gd name="connsiteX9" fmla="*/ 153455 w 3972489"/>
              <a:gd name="connsiteY9" fmla="*/ 4598118 h 4749869"/>
              <a:gd name="connsiteX10" fmla="*/ 1705 w 3972489"/>
              <a:gd name="connsiteY10" fmla="*/ 4231760 h 4749869"/>
              <a:gd name="connsiteX11" fmla="*/ 12817 w 3972489"/>
              <a:gd name="connsiteY11" fmla="*/ 212820 h 4749869"/>
              <a:gd name="connsiteX0" fmla="*/ 12817 w 3972489"/>
              <a:gd name="connsiteY0" fmla="*/ 212820 h 4894355"/>
              <a:gd name="connsiteX1" fmla="*/ 519814 w 3972489"/>
              <a:gd name="connsiteY1" fmla="*/ 212819 h 4894355"/>
              <a:gd name="connsiteX2" fmla="*/ 3454381 w 3972489"/>
              <a:gd name="connsiteY2" fmla="*/ 212819 h 4894355"/>
              <a:gd name="connsiteX3" fmla="*/ 3820739 w 3972489"/>
              <a:gd name="connsiteY3" fmla="*/ 364570 h 4894355"/>
              <a:gd name="connsiteX4" fmla="*/ 3972489 w 3972489"/>
              <a:gd name="connsiteY4" fmla="*/ 730928 h 4894355"/>
              <a:gd name="connsiteX5" fmla="*/ 3972489 w 3972489"/>
              <a:gd name="connsiteY5" fmla="*/ 4376247 h 4894355"/>
              <a:gd name="connsiteX6" fmla="*/ 3820739 w 3972489"/>
              <a:gd name="connsiteY6" fmla="*/ 4742605 h 4894355"/>
              <a:gd name="connsiteX7" fmla="*/ 3454381 w 3972489"/>
              <a:gd name="connsiteY7" fmla="*/ 4894355 h 4894355"/>
              <a:gd name="connsiteX8" fmla="*/ 519813 w 3972489"/>
              <a:gd name="connsiteY8" fmla="*/ 4894355 h 4894355"/>
              <a:gd name="connsiteX9" fmla="*/ 153455 w 3972489"/>
              <a:gd name="connsiteY9" fmla="*/ 4742604 h 4894355"/>
              <a:gd name="connsiteX10" fmla="*/ 1705 w 3972489"/>
              <a:gd name="connsiteY10" fmla="*/ 4376246 h 4894355"/>
              <a:gd name="connsiteX11" fmla="*/ 12817 w 3972489"/>
              <a:gd name="connsiteY11" fmla="*/ 212820 h 4894355"/>
              <a:gd name="connsiteX0" fmla="*/ 12817 w 3972489"/>
              <a:gd name="connsiteY0" fmla="*/ 1 h 4681536"/>
              <a:gd name="connsiteX1" fmla="*/ 519814 w 3972489"/>
              <a:gd name="connsiteY1" fmla="*/ 0 h 4681536"/>
              <a:gd name="connsiteX2" fmla="*/ 3454381 w 3972489"/>
              <a:gd name="connsiteY2" fmla="*/ 0 h 4681536"/>
              <a:gd name="connsiteX3" fmla="*/ 3820739 w 3972489"/>
              <a:gd name="connsiteY3" fmla="*/ 151751 h 4681536"/>
              <a:gd name="connsiteX4" fmla="*/ 3972489 w 3972489"/>
              <a:gd name="connsiteY4" fmla="*/ 518109 h 4681536"/>
              <a:gd name="connsiteX5" fmla="*/ 3972489 w 3972489"/>
              <a:gd name="connsiteY5" fmla="*/ 4163428 h 4681536"/>
              <a:gd name="connsiteX6" fmla="*/ 3820739 w 3972489"/>
              <a:gd name="connsiteY6" fmla="*/ 4529786 h 4681536"/>
              <a:gd name="connsiteX7" fmla="*/ 3454381 w 3972489"/>
              <a:gd name="connsiteY7" fmla="*/ 4681536 h 4681536"/>
              <a:gd name="connsiteX8" fmla="*/ 519813 w 3972489"/>
              <a:gd name="connsiteY8" fmla="*/ 4681536 h 4681536"/>
              <a:gd name="connsiteX9" fmla="*/ 153455 w 3972489"/>
              <a:gd name="connsiteY9" fmla="*/ 4529785 h 4681536"/>
              <a:gd name="connsiteX10" fmla="*/ 1705 w 3972489"/>
              <a:gd name="connsiteY10" fmla="*/ 4163427 h 4681536"/>
              <a:gd name="connsiteX11" fmla="*/ 12817 w 3972489"/>
              <a:gd name="connsiteY11" fmla="*/ 1 h 4681536"/>
              <a:gd name="connsiteX0" fmla="*/ 519814 w 4479486"/>
              <a:gd name="connsiteY0" fmla="*/ 1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19814 w 4479486"/>
              <a:gd name="connsiteY11" fmla="*/ 1 h 4681536"/>
              <a:gd name="connsiteX0" fmla="*/ 591822 w 4479486"/>
              <a:gd name="connsiteY0" fmla="*/ 0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91822 w 4479486"/>
              <a:gd name="connsiteY11" fmla="*/ 0 h 4681536"/>
              <a:gd name="connsiteX0" fmla="*/ 11112 w 3970784"/>
              <a:gd name="connsiteY0" fmla="*/ 0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 name="connsiteX11" fmla="*/ 11112 w 3970784"/>
              <a:gd name="connsiteY11" fmla="*/ 0 h 4681536"/>
              <a:gd name="connsiteX0" fmla="*/ 0 w 3970784"/>
              <a:gd name="connsiteY0" fmla="*/ 4163427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784" h="4681536">
                <a:moveTo>
                  <a:pt x="0" y="4163427"/>
                </a:moveTo>
                <a:lnTo>
                  <a:pt x="11112" y="0"/>
                </a:lnTo>
                <a:lnTo>
                  <a:pt x="3452676" y="0"/>
                </a:lnTo>
                <a:cubicBezTo>
                  <a:pt x="3590087" y="0"/>
                  <a:pt x="3721870" y="54587"/>
                  <a:pt x="3819034" y="151751"/>
                </a:cubicBezTo>
                <a:cubicBezTo>
                  <a:pt x="3916198" y="248915"/>
                  <a:pt x="3970784" y="380698"/>
                  <a:pt x="3970784" y="518109"/>
                </a:cubicBezTo>
                <a:lnTo>
                  <a:pt x="3970784" y="4163428"/>
                </a:lnTo>
                <a:cubicBezTo>
                  <a:pt x="3970784" y="4300839"/>
                  <a:pt x="3916198" y="4432622"/>
                  <a:pt x="3819034" y="4529786"/>
                </a:cubicBezTo>
                <a:cubicBezTo>
                  <a:pt x="3721870" y="4626950"/>
                  <a:pt x="3590087" y="4681536"/>
                  <a:pt x="3452676" y="4681536"/>
                </a:cubicBezTo>
                <a:lnTo>
                  <a:pt x="518108" y="4681536"/>
                </a:lnTo>
                <a:cubicBezTo>
                  <a:pt x="380697" y="4681536"/>
                  <a:pt x="248914" y="4626950"/>
                  <a:pt x="151750" y="4529785"/>
                </a:cubicBezTo>
                <a:cubicBezTo>
                  <a:pt x="54586" y="4432621"/>
                  <a:pt x="0" y="4300838"/>
                  <a:pt x="0" y="4163427"/>
                </a:cubicBezTo>
                <a:close/>
              </a:path>
            </a:pathLst>
          </a:custGeom>
          <a:noFill/>
          <a:ln w="19050">
            <a:solidFill>
              <a:schemeClr val="tx2"/>
            </a:solidFill>
          </a:ln>
          <a:extLst/>
        </p:spPr>
        <p:txBody>
          <a:bodyPr vert="horz" wrap="square" lIns="144000" tIns="144000" rIns="144000" bIns="144000" numCol="1" anchor="t" anchorCtr="0" compatLnSpc="1">
            <a:prstTxWarp prst="textNoShape">
              <a:avLst/>
            </a:prstTxWarp>
          </a:bodyPr>
          <a:lstStyle>
            <a:lvl1pPr algn="l" defTabSz="912813" rtl="0" eaLnBrk="0" fontAlgn="base" hangingPunct="0">
              <a:lnSpc>
                <a:spcPct val="90000"/>
              </a:lnSpc>
              <a:spcBef>
                <a:spcPts val="1200"/>
              </a:spcBef>
              <a:spcAft>
                <a:spcPct val="0"/>
              </a:spcAft>
              <a:defRPr sz="1335" kern="1200">
                <a:solidFill>
                  <a:srgbClr val="00B2A9"/>
                </a:solidFill>
                <a:latin typeface="+mn-lt"/>
                <a:ea typeface="+mn-ea"/>
                <a:cs typeface="+mn-cs"/>
              </a:defRPr>
            </a:lvl1pPr>
            <a:lvl2pPr algn="l" defTabSz="912813" rtl="0" eaLnBrk="0" fontAlgn="base" hangingPunct="0">
              <a:lnSpc>
                <a:spcPct val="90000"/>
              </a:lnSpc>
              <a:spcBef>
                <a:spcPts val="600"/>
              </a:spcBef>
              <a:spcAft>
                <a:spcPct val="0"/>
              </a:spcAft>
              <a:buClr>
                <a:schemeClr val="accent1"/>
              </a:buClr>
              <a:buSzPct val="80000"/>
              <a:buFont typeface="Wingdings" panose="05000000000000000000" pitchFamily="2" charset="2"/>
              <a:defRPr sz="1335" kern="1200">
                <a:solidFill>
                  <a:schemeClr val="tx1"/>
                </a:solidFill>
                <a:latin typeface="+mn-lt"/>
                <a:ea typeface="+mn-ea"/>
                <a:cs typeface="+mn-cs"/>
              </a:defRPr>
            </a:lvl2pPr>
            <a:lvl3pPr marL="143998" indent="-143998" algn="l" defTabSz="912813" rtl="0" eaLnBrk="0" fontAlgn="base" hangingPunct="0">
              <a:lnSpc>
                <a:spcPct val="90000"/>
              </a:lnSpc>
              <a:spcBef>
                <a:spcPts val="600"/>
              </a:spcBef>
              <a:spcAft>
                <a:spcPct val="0"/>
              </a:spcAft>
              <a:buClr>
                <a:schemeClr val="accent1"/>
              </a:buClr>
              <a:buSzPct val="70000"/>
              <a:buBlip>
                <a:blip r:embed="rId3"/>
              </a:buBlip>
              <a:defRPr sz="1335" kern="1200">
                <a:solidFill>
                  <a:schemeClr val="tx1"/>
                </a:solidFill>
                <a:latin typeface="+mn-lt"/>
                <a:ea typeface="+mn-ea"/>
                <a:cs typeface="+mn-cs"/>
              </a:defRPr>
            </a:lvl3pPr>
            <a:lvl4pPr marL="647700" indent="-179388" algn="l" defTabSz="912813" rtl="0" eaLnBrk="0" fontAlgn="base" hangingPunct="0">
              <a:lnSpc>
                <a:spcPct val="90000"/>
              </a:lnSpc>
              <a:spcBef>
                <a:spcPts val="600"/>
              </a:spcBef>
              <a:spcAft>
                <a:spcPct val="0"/>
              </a:spcAft>
              <a:buClr>
                <a:schemeClr val="accent1"/>
              </a:buClr>
              <a:buSzPct val="70000"/>
              <a:buBlip>
                <a:blip r:embed="rId3"/>
              </a:buBlip>
              <a:defRPr sz="1401" kern="1200">
                <a:solidFill>
                  <a:schemeClr val="tx1"/>
                </a:solidFill>
                <a:latin typeface="+mn-lt"/>
                <a:ea typeface="+mn-ea"/>
                <a:cs typeface="+mn-cs"/>
              </a:defRPr>
            </a:lvl4pPr>
            <a:lvl5pPr marL="827088" indent="177800" algn="l" defTabSz="912813" rtl="0" eaLnBrk="0" fontAlgn="base" hangingPunct="0">
              <a:lnSpc>
                <a:spcPct val="90000"/>
              </a:lnSpc>
              <a:spcBef>
                <a:spcPts val="300"/>
              </a:spcBef>
              <a:spcAft>
                <a:spcPct val="0"/>
              </a:spcAft>
              <a:buClr>
                <a:schemeClr val="bg2"/>
              </a:buClr>
              <a:buSzPct val="70000"/>
              <a:buBlip>
                <a:blip r:embed="rId4"/>
              </a:buBlip>
              <a:defRPr sz="1401" kern="1200">
                <a:solidFill>
                  <a:schemeClr val="tx1"/>
                </a:solidFill>
                <a:latin typeface="+mn-lt"/>
                <a:ea typeface="+mn-ea"/>
                <a:cs typeface="+mn-cs"/>
              </a:defRPr>
            </a:lvl5pPr>
            <a:lvl6pPr marL="2514569"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6"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pPr>
            <a:r>
              <a:rPr lang="fr-FR" sz="1600" b="1" dirty="0" smtClean="0">
                <a:solidFill>
                  <a:schemeClr val="tx1"/>
                </a:solidFill>
                <a:ea typeface="Calibri" panose="020F0502020204030204" pitchFamily="34" charset="0"/>
                <a:cs typeface="Times New Roman" panose="02020603050405020304" pitchFamily="18" charset="0"/>
              </a:rPr>
              <a:t>Une sensibilisation avec les pompiers à la conduite tous terrains d’engins en Lorraine</a:t>
            </a:r>
          </a:p>
        </p:txBody>
      </p:sp>
      <p:pic>
        <p:nvPicPr>
          <p:cNvPr id="4" name="Imag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3604" y="2778125"/>
            <a:ext cx="1981200" cy="2347886"/>
          </a:xfrm>
          <a:prstGeom prst="rect">
            <a:avLst/>
          </a:prstGeom>
        </p:spPr>
      </p:pic>
    </p:spTree>
    <p:extLst>
      <p:ext uri="{BB962C8B-B14F-4D97-AF65-F5344CB8AC3E}">
        <p14:creationId xmlns:p14="http://schemas.microsoft.com/office/powerpoint/2010/main" val="162328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802" y="796925"/>
            <a:ext cx="9894698" cy="4739759"/>
          </a:xfrm>
          <a:prstGeom prst="rect">
            <a:avLst/>
          </a:prstGeom>
        </p:spPr>
        <p:txBody>
          <a:bodyPr wrap="square">
            <a:spAutoFit/>
          </a:bodyPr>
          <a:lstStyle/>
          <a:p>
            <a:pPr algn="just"/>
            <a:r>
              <a:rPr lang="fr-FR" b="1" dirty="0" smtClean="0">
                <a:solidFill>
                  <a:schemeClr val="tx2"/>
                </a:solidFill>
              </a:rPr>
              <a:t>Les deux-roues </a:t>
            </a:r>
            <a:endParaRPr lang="fr-FR" b="1" dirty="0">
              <a:solidFill>
                <a:schemeClr val="tx2"/>
              </a:solidFill>
            </a:endParaRPr>
          </a:p>
          <a:p>
            <a:pPr algn="just"/>
            <a:r>
              <a:rPr lang="fr-FR" sz="1600" dirty="0" smtClean="0">
                <a:solidFill>
                  <a:schemeClr val="tx2"/>
                </a:solidFill>
              </a:rPr>
              <a:t>Une note interne précise les conditions dans lesquelles l’employeur peut autoriser l’usage du deux-roues pour un déplacement professionnel. Elle donne en outre, des consignes de sécurité à ceux qui utilisent un deux-roues comme moyen de transport entre leur domicile et leur lieu de travail.</a:t>
            </a:r>
          </a:p>
          <a:p>
            <a:endParaRPr lang="fr-FR" sz="1600" dirty="0"/>
          </a:p>
          <a:p>
            <a:r>
              <a:rPr lang="fr-FR" sz="1600" b="1" dirty="0" smtClean="0"/>
              <a:t>Trajet domicile-travail</a:t>
            </a:r>
          </a:p>
          <a:p>
            <a:r>
              <a:rPr lang="fr-FR" sz="1600" dirty="0" smtClean="0"/>
              <a:t>L’utilisation d’une deux-roues est de la responsabilité du salarié. Compte-tenu des conséquences d’un accident pour l’équipe, les unités ont tout intérêt à engager une démarche de prévention et à développer des actions pour réduire le risque routier. Il est recommandé de veiller à ce que les salariés portent des équipements adaptés. Le marché national « formation au risque routier » comprend des formations spécifiques pour les deux-roues. </a:t>
            </a:r>
          </a:p>
          <a:p>
            <a:endParaRPr lang="fr-FR" sz="1600" dirty="0"/>
          </a:p>
          <a:p>
            <a:r>
              <a:rPr lang="fr-FR" sz="1600" b="1" dirty="0" smtClean="0"/>
              <a:t>Missions de service</a:t>
            </a:r>
            <a:r>
              <a:rPr lang="fr-FR" b="1" dirty="0" smtClean="0"/>
              <a:t> </a:t>
            </a:r>
            <a:endParaRPr lang="fr-FR" dirty="0"/>
          </a:p>
          <a:p>
            <a:pPr marL="800100" lvl="1" indent="-342900">
              <a:spcBef>
                <a:spcPts val="600"/>
              </a:spcBef>
              <a:buBlip>
                <a:blip r:embed="rId2"/>
              </a:buBlip>
              <a:tabLst>
                <a:tab pos="547370" algn="l"/>
                <a:tab pos="449580" algn="l"/>
              </a:tabLst>
            </a:pPr>
            <a:r>
              <a:rPr lang="fr-FR" sz="1600" dirty="0" smtClean="0"/>
              <a:t>L’utilisation d’un </a:t>
            </a:r>
            <a:r>
              <a:rPr lang="fr-FR" sz="1600" b="1" dirty="0" smtClean="0"/>
              <a:t>deux-roues motorisées </a:t>
            </a:r>
            <a:r>
              <a:rPr lang="fr-FR" sz="1600" dirty="0" smtClean="0"/>
              <a:t>est fortement déconseillée pour un déplacement professionnel. L’employeur peut, après analyse des risques et en fonction de besoins spécifiques, autoriser ponctuellement l’usage à un salarié ;</a:t>
            </a:r>
          </a:p>
          <a:p>
            <a:pPr marL="800100" lvl="1" indent="-342900">
              <a:spcBef>
                <a:spcPts val="600"/>
              </a:spcBef>
              <a:buBlip>
                <a:blip r:embed="rId2"/>
              </a:buBlip>
              <a:tabLst>
                <a:tab pos="547370" algn="l"/>
                <a:tab pos="449580" algn="l"/>
              </a:tabLst>
            </a:pPr>
            <a:r>
              <a:rPr lang="fr-FR" sz="1600" dirty="0"/>
              <a:t>L</a:t>
            </a:r>
            <a:r>
              <a:rPr lang="fr-FR" sz="1600" dirty="0" smtClean="0"/>
              <a:t>’utilisation d’un </a:t>
            </a:r>
            <a:r>
              <a:rPr lang="fr-FR" sz="1600" b="1" dirty="0" smtClean="0"/>
              <a:t>vélo </a:t>
            </a:r>
            <a:r>
              <a:rPr lang="fr-FR" sz="1600" dirty="0" smtClean="0"/>
              <a:t>ou d’un vélo à assistance électrique est autorisée pour de courts déplacements, mais doit être soumise à l’autorisation de l’employeur (cela nécessite un environnement adapté à la circulation des cyclistes : réseau de pistes cyclables dédiées et sécurisées, etc.).</a:t>
            </a:r>
            <a:endParaRPr lang="fr-FR" sz="1600"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Tree>
    <p:extLst>
      <p:ext uri="{BB962C8B-B14F-4D97-AF65-F5344CB8AC3E}">
        <p14:creationId xmlns:p14="http://schemas.microsoft.com/office/powerpoint/2010/main" val="271711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4676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solidFill>
                  <a:srgbClr val="00B2A9"/>
                </a:solidFill>
                <a:latin typeface="+mn-lt"/>
              </a:rPr>
              <a:t>Les fondamentaux, c’est notre vie, c’est ma vie</a:t>
            </a:r>
            <a:endParaRPr lang="fr-FR" sz="2800" dirty="0">
              <a:solidFill>
                <a:srgbClr val="00B2A9"/>
              </a:solidFill>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290095" y="949325"/>
            <a:ext cx="9933405" cy="4461766"/>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dirty="0" smtClean="0">
                <a:solidFill>
                  <a:srgbClr val="00B2A9"/>
                </a:solidFill>
                <a:latin typeface="+mn-lt"/>
              </a:rPr>
              <a:t>Pourquoi les fondamentaux ne sont pas des règles comme les autres ? </a:t>
            </a:r>
            <a:endParaRPr lang="fr-FR" sz="2000" b="0" i="0" dirty="0">
              <a:solidFill>
                <a:srgbClr val="00B2A9"/>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dirty="0">
              <a:solidFill>
                <a:schemeClr val="tx1"/>
              </a:solidFill>
              <a:latin typeface="+mn-lt"/>
            </a:endParaRPr>
          </a:p>
          <a:p>
            <a:pPr lvl="0" algn="just">
              <a:lnSpc>
                <a:spcPct val="100000"/>
              </a:lnSpc>
              <a:defRPr/>
            </a:pPr>
            <a:r>
              <a:rPr lang="fr-FR" sz="1800" b="0" dirty="0">
                <a:solidFill>
                  <a:schemeClr val="tx1"/>
                </a:solidFill>
                <a:latin typeface="+mn-lt"/>
              </a:rPr>
              <a:t>Les fondamentaux ne sont pas réglementaires. Ils ne découlent ni d’un texte de loi, ni directement du prescrit interne. </a:t>
            </a:r>
            <a:r>
              <a:rPr lang="fr-FR" sz="1800" b="0" dirty="0" smtClean="0">
                <a:solidFill>
                  <a:schemeClr val="tx1"/>
                </a:solidFill>
                <a:latin typeface="+mn-lt"/>
              </a:rPr>
              <a:t>Ils </a:t>
            </a:r>
            <a:r>
              <a:rPr lang="fr-FR" sz="1800" b="0" dirty="0">
                <a:solidFill>
                  <a:schemeClr val="tx1"/>
                </a:solidFill>
                <a:latin typeface="+mn-lt"/>
              </a:rPr>
              <a:t>ont été mis en place à partir de la chronique des </a:t>
            </a:r>
            <a:r>
              <a:rPr lang="fr-FR" sz="1800" dirty="0">
                <a:solidFill>
                  <a:srgbClr val="00B2A9"/>
                </a:solidFill>
                <a:latin typeface="+mn-lt"/>
              </a:rPr>
              <a:t>accidents les plus graves </a:t>
            </a:r>
            <a:r>
              <a:rPr lang="fr-FR" sz="1800" b="0" dirty="0">
                <a:solidFill>
                  <a:schemeClr val="tx1"/>
                </a:solidFill>
                <a:latin typeface="+mn-lt"/>
              </a:rPr>
              <a:t>que nous avons connus sur la dernière décennie afin d’éviter qu’ils ne surviennent à nouveau. </a:t>
            </a:r>
            <a:endParaRPr lang="fr-FR" sz="1800" b="0" dirty="0" smtClean="0">
              <a:solidFill>
                <a:schemeClr val="tx1"/>
              </a:solidFill>
              <a:latin typeface="+mn-lt"/>
            </a:endParaRPr>
          </a:p>
          <a:p>
            <a:pPr lvl="0" algn="just">
              <a:lnSpc>
                <a:spcPct val="100000"/>
              </a:lnSpc>
              <a:defRPr/>
            </a:pPr>
            <a:endParaRPr lang="fr-FR" sz="1100" b="0" dirty="0">
              <a:solidFill>
                <a:schemeClr val="tx1"/>
              </a:solidFill>
              <a:latin typeface="+mn-lt"/>
            </a:endParaRPr>
          </a:p>
          <a:p>
            <a:pPr lvl="0" algn="just">
              <a:lnSpc>
                <a:spcPct val="100000"/>
              </a:lnSpc>
              <a:defRPr/>
            </a:pPr>
            <a:r>
              <a:rPr lang="fr-FR" sz="1800" b="0" dirty="0" smtClean="0">
                <a:solidFill>
                  <a:schemeClr val="tx1"/>
                </a:solidFill>
                <a:latin typeface="+mn-lt"/>
              </a:rPr>
              <a:t>Si </a:t>
            </a:r>
            <a:r>
              <a:rPr lang="fr-FR" sz="1800" b="0" dirty="0">
                <a:solidFill>
                  <a:schemeClr val="tx1"/>
                </a:solidFill>
                <a:latin typeface="+mn-lt"/>
              </a:rPr>
              <a:t>ces parades sont mises en place intégralement et systématiquement, c’est la garantie de travailler en sécurité et de se préserver. Plus qu’une règle, chaque fondamental est </a:t>
            </a:r>
            <a:r>
              <a:rPr lang="fr-FR" sz="1800" dirty="0">
                <a:solidFill>
                  <a:srgbClr val="00B2A9"/>
                </a:solidFill>
                <a:latin typeface="+mn-lt"/>
              </a:rPr>
              <a:t>une barrière </a:t>
            </a:r>
            <a:r>
              <a:rPr lang="fr-FR" sz="1800" b="0" dirty="0">
                <a:solidFill>
                  <a:schemeClr val="tx1"/>
                </a:solidFill>
                <a:latin typeface="+mn-lt"/>
              </a:rPr>
              <a:t>qui empêche l’accident grave, un geste qui nous </a:t>
            </a:r>
            <a:r>
              <a:rPr lang="fr-FR" sz="1800" dirty="0">
                <a:solidFill>
                  <a:srgbClr val="00B2A9"/>
                </a:solidFill>
                <a:latin typeface="+mn-lt"/>
              </a:rPr>
              <a:t>sauve la vie</a:t>
            </a:r>
            <a:r>
              <a:rPr lang="fr-FR" sz="1800" b="0" dirty="0">
                <a:solidFill>
                  <a:schemeClr val="tx1"/>
                </a:solidFill>
                <a:latin typeface="+mn-lt"/>
              </a:rPr>
              <a:t>. </a:t>
            </a:r>
            <a:endParaRPr lang="fr-FR" sz="1800" b="0" dirty="0" smtClean="0">
              <a:solidFill>
                <a:schemeClr val="tx1"/>
              </a:solidFill>
              <a:latin typeface="+mn-lt"/>
            </a:endParaRPr>
          </a:p>
          <a:p>
            <a:pPr lvl="0" algn="just">
              <a:lnSpc>
                <a:spcPct val="100000"/>
              </a:lnSpc>
              <a:defRPr/>
            </a:pPr>
            <a:endParaRPr lang="fr-FR" sz="800" b="0" dirty="0">
              <a:solidFill>
                <a:schemeClr val="tx1"/>
              </a:solidFill>
              <a:latin typeface="+mn-lt"/>
            </a:endParaRPr>
          </a:p>
          <a:p>
            <a:pPr lvl="0" algn="just">
              <a:lnSpc>
                <a:spcPct val="100000"/>
              </a:lnSpc>
              <a:defRPr/>
            </a:pPr>
            <a:r>
              <a:rPr lang="fr-FR" sz="1800" b="0" dirty="0" smtClean="0">
                <a:solidFill>
                  <a:schemeClr val="tx1"/>
                </a:solidFill>
                <a:latin typeface="+mn-lt"/>
              </a:rPr>
              <a:t>Les </a:t>
            </a:r>
            <a:r>
              <a:rPr lang="fr-FR" sz="1800" b="0" dirty="0">
                <a:solidFill>
                  <a:schemeClr val="tx1"/>
                </a:solidFill>
                <a:latin typeface="+mn-lt"/>
              </a:rPr>
              <a:t>fondamentaux apportent, en outre, une réponse puissante au besoin de </a:t>
            </a:r>
            <a:r>
              <a:rPr lang="fr-FR" sz="1800" dirty="0">
                <a:solidFill>
                  <a:srgbClr val="00B2A9"/>
                </a:solidFill>
                <a:latin typeface="+mn-lt"/>
              </a:rPr>
              <a:t>simplification</a:t>
            </a:r>
            <a:r>
              <a:rPr lang="fr-FR" sz="1800" b="0" dirty="0">
                <a:solidFill>
                  <a:schemeClr val="tx1"/>
                </a:solidFill>
                <a:latin typeface="+mn-lt"/>
              </a:rPr>
              <a:t> de notre prescrit.</a:t>
            </a:r>
          </a:p>
        </p:txBody>
      </p:sp>
      <p:sp>
        <p:nvSpPr>
          <p:cNvPr id="6" name="Rectangle 5"/>
          <p:cNvSpPr/>
          <p:nvPr/>
        </p:nvSpPr>
        <p:spPr>
          <a:xfrm>
            <a:off x="317500" y="4279396"/>
            <a:ext cx="9906000" cy="1089529"/>
          </a:xfrm>
          <a:prstGeom prst="rect">
            <a:avLst/>
          </a:prstGeom>
          <a:solidFill>
            <a:schemeClr val="accent2"/>
          </a:solidFill>
        </p:spPr>
        <p:txBody>
          <a:bodyPr wrap="square">
            <a:spAutoFit/>
          </a:bodyPr>
          <a:lstStyle/>
          <a:p>
            <a:pPr algn="just">
              <a:lnSpc>
                <a:spcPct val="90000"/>
              </a:lnSpc>
            </a:pPr>
            <a:r>
              <a:rPr lang="fr-FR" b="1" dirty="0">
                <a:solidFill>
                  <a:schemeClr val="bg1"/>
                </a:solidFill>
              </a:rPr>
              <a:t>Ne les oublions pas…</a:t>
            </a:r>
            <a:r>
              <a:rPr lang="fr-FR" dirty="0">
                <a:solidFill>
                  <a:schemeClr val="bg1"/>
                </a:solidFill>
              </a:rPr>
              <a:t> </a:t>
            </a:r>
            <a:r>
              <a:rPr lang="fr-FR" dirty="0" smtClean="0">
                <a:solidFill>
                  <a:schemeClr val="bg1"/>
                </a:solidFill>
              </a:rPr>
              <a:t>Depuis 2017, 3 agents Enedis ont </a:t>
            </a:r>
            <a:r>
              <a:rPr lang="fr-FR" dirty="0">
                <a:solidFill>
                  <a:schemeClr val="bg1"/>
                </a:solidFill>
              </a:rPr>
              <a:t>perdu la vie sur </a:t>
            </a:r>
            <a:r>
              <a:rPr lang="fr-FR" dirty="0" smtClean="0">
                <a:solidFill>
                  <a:schemeClr val="bg1"/>
                </a:solidFill>
              </a:rPr>
              <a:t>les routes et </a:t>
            </a:r>
            <a:r>
              <a:rPr lang="fr-FR" dirty="0">
                <a:solidFill>
                  <a:schemeClr val="bg1"/>
                </a:solidFill>
              </a:rPr>
              <a:t>plusieurs autres ont été gravement accidentées. A chaque accident mortel ou grave, ces barrières n’ont pas </a:t>
            </a:r>
            <a:r>
              <a:rPr lang="fr-FR" dirty="0" smtClean="0">
                <a:solidFill>
                  <a:schemeClr val="bg1"/>
                </a:solidFill>
              </a:rPr>
              <a:t>fonctionné, </a:t>
            </a:r>
            <a:r>
              <a:rPr lang="fr-FR" dirty="0">
                <a:solidFill>
                  <a:schemeClr val="bg1"/>
                </a:solidFill>
              </a:rPr>
              <a:t>car les gestes associés n’ont pas été réalisés. Cela conduit à nous interroger collectivement pour changer nos comportements.</a:t>
            </a:r>
          </a:p>
        </p:txBody>
      </p:sp>
    </p:spTree>
    <p:extLst>
      <p:ext uri="{BB962C8B-B14F-4D97-AF65-F5344CB8AC3E}">
        <p14:creationId xmlns:p14="http://schemas.microsoft.com/office/powerpoint/2010/main" val="297042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1995" y="874258"/>
            <a:ext cx="2963705" cy="4701287"/>
          </a:xfrm>
          <a:prstGeom prst="rect">
            <a:avLst/>
          </a:prstGeom>
        </p:spPr>
        <p:txBody>
          <a:bodyPr wrap="square">
            <a:spAutoFit/>
          </a:bodyPr>
          <a:lstStyle/>
          <a:p>
            <a:endParaRPr lang="fr-FR" sz="1100" dirty="0" smtClean="0"/>
          </a:p>
          <a:p>
            <a:r>
              <a:rPr lang="fr-FR" dirty="0" smtClean="0"/>
              <a:t>Une communication de la DR Aquitaine « Comment protéger les cyclistes ? »</a:t>
            </a:r>
          </a:p>
          <a:p>
            <a:endParaRPr lang="fr-FR" sz="1600" dirty="0" smtClean="0"/>
          </a:p>
          <a:p>
            <a:endParaRPr lang="fr-FR" sz="900" dirty="0" smtClean="0"/>
          </a:p>
          <a:p>
            <a:r>
              <a:rPr lang="fr-FR" dirty="0" smtClean="0"/>
              <a:t>La plaquette de la sécurité routière « circulez en vélo </a:t>
            </a:r>
          </a:p>
          <a:p>
            <a:r>
              <a:rPr lang="fr-FR" dirty="0" smtClean="0"/>
              <a:t>Roulez en toute sécurité »</a:t>
            </a:r>
            <a:endParaRPr lang="fr-FR" dirty="0"/>
          </a:p>
          <a:p>
            <a:endParaRPr lang="fr-FR" sz="1400" dirty="0" smtClean="0"/>
          </a:p>
          <a:p>
            <a:r>
              <a:rPr lang="fr-FR" dirty="0" smtClean="0"/>
              <a:t>« Vélos, bus, camions, cohabitons », une brochure de la FUB,  prévention</a:t>
            </a:r>
          </a:p>
          <a:p>
            <a:endParaRPr lang="fr-FR" sz="1400" dirty="0" smtClean="0"/>
          </a:p>
          <a:p>
            <a:r>
              <a:rPr lang="fr-FR" dirty="0" smtClean="0"/>
              <a:t>Mise en place signalétique angles morts sur les PL (janvier 2021)</a:t>
            </a:r>
            <a:endParaRPr lang="fr-FR" dirty="0"/>
          </a:p>
          <a:p>
            <a:endParaRPr lang="fr-FR"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pic>
        <p:nvPicPr>
          <p:cNvPr id="4" name="Imag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901" y="2227342"/>
            <a:ext cx="2286154" cy="1617583"/>
          </a:xfrm>
          <a:prstGeom prst="rect">
            <a:avLst/>
          </a:prstGeom>
        </p:spPr>
      </p:pic>
      <p:pic>
        <p:nvPicPr>
          <p:cNvPr id="5" name="Imag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8300" y="2218723"/>
            <a:ext cx="2301907" cy="1626201"/>
          </a:xfrm>
          <a:prstGeom prst="rect">
            <a:avLst/>
          </a:prstGeom>
        </p:spPr>
      </p:pic>
      <p:pic>
        <p:nvPicPr>
          <p:cNvPr id="7" name="Imag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9901" y="3921125"/>
            <a:ext cx="2286154" cy="1615997"/>
          </a:xfrm>
          <a:prstGeom prst="rect">
            <a:avLst/>
          </a:prstGeom>
        </p:spPr>
      </p:pic>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08300" y="3921126"/>
            <a:ext cx="2301907" cy="1623948"/>
          </a:xfrm>
          <a:prstGeom prst="rect">
            <a:avLst/>
          </a:prstGeom>
        </p:spPr>
      </p:pic>
      <p:sp>
        <p:nvSpPr>
          <p:cNvPr id="9" name="Rectangle 8"/>
          <p:cNvSpPr/>
          <p:nvPr/>
        </p:nvSpPr>
        <p:spPr>
          <a:xfrm>
            <a:off x="317501" y="949325"/>
            <a:ext cx="2590800" cy="1169551"/>
          </a:xfrm>
          <a:prstGeom prst="rect">
            <a:avLst/>
          </a:prstGeom>
        </p:spPr>
        <p:txBody>
          <a:bodyPr wrap="square">
            <a:spAutoFit/>
          </a:bodyPr>
          <a:lstStyle/>
          <a:p>
            <a:pPr algn="just"/>
            <a:r>
              <a:rPr lang="fr-FR" b="1" dirty="0" smtClean="0">
                <a:solidFill>
                  <a:schemeClr val="tx2"/>
                </a:solidFill>
              </a:rPr>
              <a:t>Les deux roues </a:t>
            </a:r>
            <a:endParaRPr lang="fr-FR" b="1" dirty="0">
              <a:solidFill>
                <a:schemeClr val="tx2"/>
              </a:solidFill>
            </a:endParaRPr>
          </a:p>
          <a:p>
            <a:endParaRPr lang="fr-FR" sz="1600" dirty="0" smtClean="0"/>
          </a:p>
          <a:p>
            <a:r>
              <a:rPr lang="fr-FR" dirty="0" smtClean="0"/>
              <a:t>Les nouveautés du code de la route et les cyclistes</a:t>
            </a:r>
          </a:p>
        </p:txBody>
      </p:sp>
      <p:pic>
        <p:nvPicPr>
          <p:cNvPr id="10" name="Imag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19671" y="2168526"/>
            <a:ext cx="1196110" cy="1066800"/>
          </a:xfrm>
          <a:prstGeom prst="rect">
            <a:avLst/>
          </a:prstGeom>
        </p:spPr>
      </p:pic>
      <p:pic>
        <p:nvPicPr>
          <p:cNvPr id="11" name="Imag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17310" y="898297"/>
            <a:ext cx="1592233" cy="1189801"/>
          </a:xfrm>
          <a:prstGeom prst="rect">
            <a:avLst/>
          </a:prstGeom>
        </p:spPr>
      </p:pic>
      <p:pic>
        <p:nvPicPr>
          <p:cNvPr id="12" name="Imag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19670" y="3387725"/>
            <a:ext cx="1487728" cy="699279"/>
          </a:xfrm>
          <a:prstGeom prst="rect">
            <a:avLst/>
          </a:prstGeom>
        </p:spPr>
      </p:pic>
      <p:pic>
        <p:nvPicPr>
          <p:cNvPr id="6" name="Image 5"/>
          <p:cNvPicPr>
            <a:picLocks noChangeAspect="1"/>
          </p:cNvPicPr>
          <p:nvPr/>
        </p:nvPicPr>
        <p:blipFill>
          <a:blip r:embed="rId9"/>
          <a:stretch>
            <a:fillRect/>
          </a:stretch>
        </p:blipFill>
        <p:spPr>
          <a:xfrm>
            <a:off x="8819670" y="4239403"/>
            <a:ext cx="1054468" cy="1549553"/>
          </a:xfrm>
          <a:prstGeom prst="rect">
            <a:avLst/>
          </a:prstGeom>
        </p:spPr>
      </p:pic>
      <p:pic>
        <p:nvPicPr>
          <p:cNvPr id="13" name="Image 12"/>
          <p:cNvPicPr>
            <a:picLocks noChangeAspect="1"/>
          </p:cNvPicPr>
          <p:nvPr/>
        </p:nvPicPr>
        <p:blipFill>
          <a:blip r:embed="rId10"/>
          <a:stretch>
            <a:fillRect/>
          </a:stretch>
        </p:blipFill>
        <p:spPr>
          <a:xfrm>
            <a:off x="2908299" y="515692"/>
            <a:ext cx="2301907" cy="1626829"/>
          </a:xfrm>
          <a:prstGeom prst="rect">
            <a:avLst/>
          </a:prstGeom>
        </p:spPr>
      </p:pic>
      <p:pic>
        <p:nvPicPr>
          <p:cNvPr id="14" name="Image 13"/>
          <p:cNvPicPr>
            <a:picLocks noChangeAspect="1"/>
          </p:cNvPicPr>
          <p:nvPr/>
        </p:nvPicPr>
        <p:blipFill>
          <a:blip r:embed="rId11"/>
          <a:stretch>
            <a:fillRect/>
          </a:stretch>
        </p:blipFill>
        <p:spPr>
          <a:xfrm>
            <a:off x="2986358" y="570474"/>
            <a:ext cx="1445942" cy="226451"/>
          </a:xfrm>
          <a:prstGeom prst="rect">
            <a:avLst/>
          </a:prstGeom>
        </p:spPr>
      </p:pic>
    </p:spTree>
    <p:extLst>
      <p:ext uri="{BB962C8B-B14F-4D97-AF65-F5344CB8AC3E}">
        <p14:creationId xmlns:p14="http://schemas.microsoft.com/office/powerpoint/2010/main" val="8955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0" y="1025525"/>
            <a:ext cx="7391400" cy="2934137"/>
          </a:xfrm>
          <a:prstGeom prst="rect">
            <a:avLst/>
          </a:prstGeom>
        </p:spPr>
        <p:txBody>
          <a:bodyPr wrap="square">
            <a:spAutoFit/>
          </a:bodyPr>
          <a:lstStyle/>
          <a:p>
            <a:pPr algn="just"/>
            <a:r>
              <a:rPr lang="fr-FR" b="1" dirty="0" smtClean="0">
                <a:solidFill>
                  <a:schemeClr val="tx2"/>
                </a:solidFill>
              </a:rPr>
              <a:t>Le Code de la rue</a:t>
            </a:r>
            <a:endParaRPr lang="fr-FR" b="1" dirty="0">
              <a:solidFill>
                <a:schemeClr val="tx2"/>
              </a:solidFill>
            </a:endParaRPr>
          </a:p>
          <a:p>
            <a:r>
              <a:rPr lang="fr-FR" sz="1600" dirty="0" smtClean="0"/>
              <a:t>Le </a:t>
            </a:r>
            <a:r>
              <a:rPr lang="fr-FR" sz="1600" dirty="0"/>
              <a:t>code de la rue déroule une triple notion :</a:t>
            </a:r>
          </a:p>
          <a:p>
            <a:pPr marL="800100" lvl="1" indent="-342900">
              <a:spcBef>
                <a:spcPts val="200"/>
              </a:spcBef>
              <a:buBlip>
                <a:blip r:embed="rId2"/>
              </a:buBlip>
              <a:tabLst>
                <a:tab pos="547370" algn="l"/>
                <a:tab pos="449580" algn="l"/>
              </a:tabLst>
            </a:pPr>
            <a:r>
              <a:rPr lang="fr-FR" sz="1600" dirty="0"/>
              <a:t>Le respect mutuel de tous les acteurs de la voie publique, en rappelant aux automobilistes la nécessité de redoubler de vigilance envers les plus vulnérables </a:t>
            </a:r>
            <a:r>
              <a:rPr lang="fr-FR" sz="1600" dirty="0" smtClean="0"/>
              <a:t>;</a:t>
            </a:r>
          </a:p>
          <a:p>
            <a:pPr marL="800100" lvl="1" indent="-342900">
              <a:spcBef>
                <a:spcPts val="200"/>
              </a:spcBef>
              <a:buBlip>
                <a:blip r:embed="rId2"/>
              </a:buBlip>
              <a:tabLst>
                <a:tab pos="547370" algn="l"/>
                <a:tab pos="449580" algn="l"/>
              </a:tabLst>
            </a:pPr>
            <a:r>
              <a:rPr lang="fr-FR" sz="1600" dirty="0" smtClean="0"/>
              <a:t>le </a:t>
            </a:r>
            <a:r>
              <a:rPr lang="fr-FR" sz="1600" dirty="0"/>
              <a:t>renforcement de la sécurité, avec la mise en place d'une signalisation claire, de règles de circulation et de stationnement spécifiques, et le port obligatoire d’un gilet de sécurité pour les cyclistes </a:t>
            </a:r>
            <a:r>
              <a:rPr lang="fr-FR" sz="1600" dirty="0" smtClean="0"/>
              <a:t>;</a:t>
            </a:r>
          </a:p>
          <a:p>
            <a:pPr marL="800100" lvl="1" indent="-342900">
              <a:spcBef>
                <a:spcPts val="200"/>
              </a:spcBef>
              <a:buBlip>
                <a:blip r:embed="rId2"/>
              </a:buBlip>
              <a:tabLst>
                <a:tab pos="547370" algn="l"/>
                <a:tab pos="449580" algn="l"/>
              </a:tabLst>
            </a:pPr>
            <a:r>
              <a:rPr lang="fr-FR" sz="1600" dirty="0" smtClean="0"/>
              <a:t>l’écologie</a:t>
            </a:r>
            <a:r>
              <a:rPr lang="fr-FR" sz="1600" dirty="0"/>
              <a:t>, en favorisant les modes de circulation doux en </a:t>
            </a:r>
            <a:r>
              <a:rPr lang="fr-FR" sz="1600" dirty="0" smtClean="0"/>
              <a:t>ville (trottinettes, </a:t>
            </a:r>
            <a:r>
              <a:rPr lang="fr-FR" sz="1600" dirty="0" err="1" smtClean="0"/>
              <a:t>overboards</a:t>
            </a:r>
            <a:r>
              <a:rPr lang="fr-FR" sz="1600" dirty="0" smtClean="0"/>
              <a:t>, engins de déplacement personnels, vélos, etc.).</a:t>
            </a:r>
            <a:endParaRPr lang="fr-FR" sz="1600" dirty="0"/>
          </a:p>
          <a:p>
            <a:pPr>
              <a:spcBef>
                <a:spcPts val="200"/>
              </a:spcBef>
            </a:pPr>
            <a:endParaRPr lang="fr-FR" sz="1600" dirty="0" smtClean="0">
              <a:solidFill>
                <a:srgbClr val="FF0000"/>
              </a:solidFill>
            </a:endParaRP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sp>
        <p:nvSpPr>
          <p:cNvPr id="7" name="Rectangle 6"/>
          <p:cNvSpPr/>
          <p:nvPr/>
        </p:nvSpPr>
        <p:spPr>
          <a:xfrm>
            <a:off x="393700" y="3632167"/>
            <a:ext cx="5346700" cy="369332"/>
          </a:xfrm>
          <a:prstGeom prst="rect">
            <a:avLst/>
          </a:prstGeom>
        </p:spPr>
        <p:txBody>
          <a:bodyPr>
            <a:spAutoFit/>
          </a:bodyPr>
          <a:lstStyle/>
          <a:p>
            <a:r>
              <a:rPr lang="fr-FR" b="1" dirty="0" smtClean="0"/>
              <a:t>La cohabitation vue par la </a:t>
            </a:r>
            <a:r>
              <a:rPr lang="fr-FR" dirty="0" smtClean="0">
                <a:solidFill>
                  <a:srgbClr val="FF0000"/>
                </a:solidFill>
              </a:rPr>
              <a:t>DR Alpes</a:t>
            </a:r>
            <a:endParaRPr lang="fr-FR" dirty="0">
              <a:solidFill>
                <a:srgbClr val="FF0000"/>
              </a:solidFill>
            </a:endParaRPr>
          </a:p>
        </p:txBody>
      </p:sp>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 y="3936967"/>
            <a:ext cx="5596844" cy="1736758"/>
          </a:xfrm>
          <a:prstGeom prst="rect">
            <a:avLst/>
          </a:prstGeom>
        </p:spPr>
      </p:pic>
      <p:pic>
        <p:nvPicPr>
          <p:cNvPr id="10" name="Image 9">
            <a:hlinkClick r:id="rId4"/>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3539" y="2650213"/>
            <a:ext cx="2214690" cy="1575712"/>
          </a:xfrm>
          <a:prstGeom prst="rect">
            <a:avLst/>
          </a:prstGeom>
        </p:spPr>
      </p:pic>
      <p:pic>
        <p:nvPicPr>
          <p:cNvPr id="11" name="Image 10">
            <a:hlinkClick r:id="rId6"/>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929792" y="1003106"/>
            <a:ext cx="2208437" cy="1590880"/>
          </a:xfrm>
          <a:prstGeom prst="rect">
            <a:avLst/>
          </a:prstGeom>
        </p:spPr>
      </p:pic>
      <p:pic>
        <p:nvPicPr>
          <p:cNvPr id="12" name="Image 11">
            <a:hlinkClick r:id="rId8"/>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23539" y="4282153"/>
            <a:ext cx="2214690" cy="1553750"/>
          </a:xfrm>
          <a:prstGeom prst="rect">
            <a:avLst/>
          </a:prstGeom>
        </p:spPr>
      </p:pic>
    </p:spTree>
    <p:extLst>
      <p:ext uri="{BB962C8B-B14F-4D97-AF65-F5344CB8AC3E}">
        <p14:creationId xmlns:p14="http://schemas.microsoft.com/office/powerpoint/2010/main" val="4267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smtClean="0">
                <a:solidFill>
                  <a:srgbClr val="005EB8"/>
                </a:solidFill>
                <a:latin typeface="Calibri" panose="020F0502020204030204"/>
              </a:rPr>
              <a:t>Des b</a:t>
            </a:r>
            <a:r>
              <a:rPr kumimoji="0" lang="fr-FR" sz="2800" b="1" i="0" u="none" strike="noStrike" kern="1200" cap="none" spc="0" normalizeH="0" baseline="0" noProof="0" dirty="0" err="1" smtClean="0">
                <a:ln>
                  <a:noFill/>
                </a:ln>
                <a:solidFill>
                  <a:srgbClr val="005EB8"/>
                </a:solidFill>
                <a:effectLst/>
                <a:uLnTx/>
                <a:uFillTx/>
                <a:latin typeface="Calibri" panose="020F0502020204030204"/>
                <a:ea typeface="+mn-ea"/>
                <a:cs typeface="+mn-cs"/>
              </a:rPr>
              <a:t>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pratiques</a:t>
            </a:r>
            <a:endParaRPr kumimoji="0" lang="fr-FR" sz="2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317500" y="949325"/>
            <a:ext cx="4844408" cy="1371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spcAft>
                <a:spcPts val="600"/>
              </a:spcAft>
              <a:buBlip>
                <a:blip r:embed="rId3"/>
              </a:buBlip>
              <a:defRPr/>
            </a:pPr>
            <a:r>
              <a:rPr lang="fr-FR" sz="1800" dirty="0" smtClean="0">
                <a:latin typeface="+mn-lt"/>
                <a:ea typeface="+mn-ea"/>
                <a:cs typeface="+mn-cs"/>
              </a:rPr>
              <a:t>L’analyse des recyclages de conduite de poids lourds</a:t>
            </a:r>
          </a:p>
          <a:p>
            <a:pPr marL="285750" indent="-285750">
              <a:spcAft>
                <a:spcPts val="600"/>
              </a:spcAft>
              <a:buBlip>
                <a:blip r:embed="rId3"/>
              </a:buBlip>
              <a:defRPr/>
            </a:pPr>
            <a:r>
              <a:rPr lang="fr-FR" sz="1400" b="0" dirty="0" smtClean="0">
                <a:solidFill>
                  <a:srgbClr val="575756"/>
                </a:solidFill>
                <a:latin typeface="+mn-lt"/>
              </a:rPr>
              <a:t>La DR Bretagne a analysé les retours individuels des recyclages des salariés ;</a:t>
            </a:r>
          </a:p>
          <a:p>
            <a:pPr marL="285750" indent="-285750">
              <a:spcAft>
                <a:spcPts val="600"/>
              </a:spcAft>
              <a:buBlip>
                <a:blip r:embed="rId3"/>
              </a:buBlip>
              <a:defRPr/>
            </a:pPr>
            <a:r>
              <a:rPr lang="fr-FR" sz="1400" b="0" dirty="0" smtClean="0">
                <a:solidFill>
                  <a:srgbClr val="575756"/>
                </a:solidFill>
                <a:latin typeface="+mn-lt"/>
              </a:rPr>
              <a:t>L’équipe Prévention a concaténé ces retours et produit une </a:t>
            </a:r>
            <a:r>
              <a:rPr lang="fr-FR" sz="1400" b="0" dirty="0">
                <a:solidFill>
                  <a:srgbClr val="575756"/>
                </a:solidFill>
                <a:latin typeface="+mn-lt"/>
              </a:rPr>
              <a:t>analyse </a:t>
            </a:r>
            <a:r>
              <a:rPr lang="fr-FR" sz="1400" b="0" dirty="0" smtClean="0">
                <a:solidFill>
                  <a:srgbClr val="575756"/>
                </a:solidFill>
                <a:latin typeface="+mn-lt"/>
              </a:rPr>
              <a:t>de ces recyclages pour en tirer des enseignements ;</a:t>
            </a:r>
            <a:endParaRPr lang="fr-FR" sz="1400" b="0" dirty="0">
              <a:solidFill>
                <a:srgbClr val="575756"/>
              </a:solidFill>
              <a:latin typeface="+mn-lt"/>
            </a:endParaRPr>
          </a:p>
          <a:p>
            <a:pPr>
              <a:spcAft>
                <a:spcPts val="600"/>
              </a:spcAft>
              <a:defRPr/>
            </a:pPr>
            <a:endParaRPr lang="fr-FR" sz="1400" b="0" dirty="0" smtClean="0">
              <a:solidFill>
                <a:srgbClr val="575756"/>
              </a:solidFill>
              <a:latin typeface="+mn-lt"/>
            </a:endParaRPr>
          </a:p>
        </p:txBody>
      </p:sp>
      <p:sp>
        <p:nvSpPr>
          <p:cNvPr id="10" name="Titre 1">
            <a:extLst>
              <a:ext uri="{FF2B5EF4-FFF2-40B4-BE49-F238E27FC236}">
                <a16:creationId xmlns:a16="http://schemas.microsoft.com/office/drawing/2014/main" id="{A544A809-BB4D-0E42-8C6B-2AA0C0AF91FB}"/>
              </a:ext>
            </a:extLst>
          </p:cNvPr>
          <p:cNvSpPr txBox="1">
            <a:spLocks/>
          </p:cNvSpPr>
          <p:nvPr/>
        </p:nvSpPr>
        <p:spPr>
          <a:xfrm>
            <a:off x="5880100" y="949325"/>
            <a:ext cx="4311008" cy="2133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spcAft>
                <a:spcPts val="600"/>
              </a:spcAft>
              <a:buBlip>
                <a:blip r:embed="rId3"/>
              </a:buBlip>
              <a:defRPr/>
            </a:pPr>
            <a:r>
              <a:rPr lang="fr-FR" sz="1400" b="0" dirty="0">
                <a:solidFill>
                  <a:srgbClr val="575756"/>
                </a:solidFill>
                <a:latin typeface="+mn-lt"/>
              </a:rPr>
              <a:t>L’analyse individuelle est partagée </a:t>
            </a:r>
            <a:r>
              <a:rPr lang="fr-FR" sz="1400" b="0" dirty="0" smtClean="0">
                <a:solidFill>
                  <a:srgbClr val="575756"/>
                </a:solidFill>
                <a:latin typeface="+mn-lt"/>
              </a:rPr>
              <a:t>lors des entretiens annuels ; cela constitue une boucle de retour pour </a:t>
            </a:r>
            <a:r>
              <a:rPr lang="fr-FR" sz="1400" b="0" dirty="0">
                <a:solidFill>
                  <a:srgbClr val="575756"/>
                </a:solidFill>
                <a:latin typeface="+mn-lt"/>
              </a:rPr>
              <a:t>changer les comportements de manière </a:t>
            </a:r>
            <a:r>
              <a:rPr lang="fr-FR" sz="1400" b="0" dirty="0" smtClean="0">
                <a:solidFill>
                  <a:srgbClr val="575756"/>
                </a:solidFill>
                <a:latin typeface="+mn-lt"/>
              </a:rPr>
              <a:t>préventive ;</a:t>
            </a:r>
            <a:endParaRPr lang="fr-FR" sz="1400" b="0" dirty="0">
              <a:solidFill>
                <a:srgbClr val="575756"/>
              </a:solidFill>
              <a:latin typeface="+mn-lt"/>
            </a:endParaRPr>
          </a:p>
          <a:p>
            <a:pPr marL="285750" indent="-285750">
              <a:spcAft>
                <a:spcPts val="600"/>
              </a:spcAft>
              <a:buBlip>
                <a:blip r:embed="rId3"/>
              </a:buBlip>
              <a:defRPr/>
            </a:pPr>
            <a:r>
              <a:rPr lang="fr-FR" sz="1400" b="0" dirty="0" smtClean="0">
                <a:solidFill>
                  <a:srgbClr val="575756"/>
                </a:solidFill>
                <a:latin typeface="+mn-lt"/>
              </a:rPr>
              <a:t>L’analyse concaténée est utile pour avoir une vision globale </a:t>
            </a:r>
            <a:r>
              <a:rPr lang="fr-FR" sz="1400" b="0" dirty="0">
                <a:solidFill>
                  <a:srgbClr val="575756"/>
                </a:solidFill>
                <a:latin typeface="+mn-lt"/>
              </a:rPr>
              <a:t>des </a:t>
            </a:r>
            <a:r>
              <a:rPr lang="fr-FR" sz="1400" b="0" dirty="0" smtClean="0">
                <a:solidFill>
                  <a:srgbClr val="575756"/>
                </a:solidFill>
                <a:latin typeface="+mn-lt"/>
              </a:rPr>
              <a:t>principaux besoins </a:t>
            </a:r>
            <a:r>
              <a:rPr lang="fr-FR" sz="1400" b="0" dirty="0">
                <a:solidFill>
                  <a:srgbClr val="575756"/>
                </a:solidFill>
                <a:latin typeface="+mn-lt"/>
              </a:rPr>
              <a:t>en </a:t>
            </a:r>
            <a:r>
              <a:rPr lang="fr-FR" sz="1400" b="0" dirty="0" smtClean="0">
                <a:solidFill>
                  <a:srgbClr val="575756"/>
                </a:solidFill>
                <a:latin typeface="+mn-lt"/>
              </a:rPr>
              <a:t>formation ;</a:t>
            </a:r>
          </a:p>
          <a:p>
            <a:pPr marL="285750" indent="-285750">
              <a:spcAft>
                <a:spcPts val="600"/>
              </a:spcAft>
              <a:buBlip>
                <a:blip r:embed="rId3"/>
              </a:buBlip>
              <a:defRPr/>
            </a:pPr>
            <a:r>
              <a:rPr lang="fr-FR" sz="1400" b="0" dirty="0" smtClean="0">
                <a:solidFill>
                  <a:srgbClr val="575756"/>
                </a:solidFill>
                <a:latin typeface="+mn-lt"/>
              </a:rPr>
              <a:t>Les résultats par agence permettent de cibler </a:t>
            </a:r>
            <a:r>
              <a:rPr lang="fr-FR" sz="1400" b="0" dirty="0">
                <a:solidFill>
                  <a:srgbClr val="575756"/>
                </a:solidFill>
                <a:latin typeface="+mn-lt"/>
              </a:rPr>
              <a:t>les actions locales de prévention du risque </a:t>
            </a:r>
            <a:r>
              <a:rPr lang="fr-FR" sz="1400" b="0" dirty="0" smtClean="0">
                <a:solidFill>
                  <a:srgbClr val="575756"/>
                </a:solidFill>
                <a:latin typeface="+mn-lt"/>
              </a:rPr>
              <a:t>routier.</a:t>
            </a:r>
          </a:p>
        </p:txBody>
      </p:sp>
      <p:sp>
        <p:nvSpPr>
          <p:cNvPr id="9" name="Titre 1">
            <a:extLst>
              <a:ext uri="{FF2B5EF4-FFF2-40B4-BE49-F238E27FC236}">
                <a16:creationId xmlns:a16="http://schemas.microsoft.com/office/drawing/2014/main" id="{A544A809-BB4D-0E42-8C6B-2AA0C0AF91FB}"/>
              </a:ext>
            </a:extLst>
          </p:cNvPr>
          <p:cNvSpPr txBox="1">
            <a:spLocks/>
          </p:cNvSpPr>
          <p:nvPr/>
        </p:nvSpPr>
        <p:spPr>
          <a:xfrm>
            <a:off x="317500" y="2549525"/>
            <a:ext cx="45720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342900" indent="-342900">
              <a:spcBef>
                <a:spcPts val="600"/>
              </a:spcBef>
              <a:buBlip>
                <a:blip r:embed="rId3"/>
              </a:buBlip>
              <a:tabLst>
                <a:tab pos="547370" algn="l"/>
                <a:tab pos="449580" algn="l"/>
              </a:tabLst>
            </a:pPr>
            <a:r>
              <a:rPr lang="fr-FR" sz="1800" dirty="0" smtClean="0">
                <a:latin typeface="+mn-lt"/>
              </a:rPr>
              <a:t>Mémo sur les risques routiers</a:t>
            </a:r>
          </a:p>
        </p:txBody>
      </p:sp>
      <p:pic>
        <p:nvPicPr>
          <p:cNvPr id="11" name="Image 10">
            <a:hlinkClick r:id="rId4" action="ppaction://hlinkfile"/>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7211" y="2930525"/>
            <a:ext cx="9906000" cy="1286683"/>
          </a:xfrm>
          <a:prstGeom prst="rect">
            <a:avLst/>
          </a:prstGeom>
        </p:spPr>
      </p:pic>
      <p:pic>
        <p:nvPicPr>
          <p:cNvPr id="12" name="Image 11">
            <a:hlinkClick r:id="rId6" action="ppaction://hlinkfile"/>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211" y="4302125"/>
            <a:ext cx="9906000" cy="1293522"/>
          </a:xfrm>
          <a:prstGeom prst="rect">
            <a:avLst/>
          </a:prstGeom>
        </p:spPr>
      </p:pic>
    </p:spTree>
    <p:extLst>
      <p:ext uri="{BB962C8B-B14F-4D97-AF65-F5344CB8AC3E}">
        <p14:creationId xmlns:p14="http://schemas.microsoft.com/office/powerpoint/2010/main" val="199816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89500" y="1181568"/>
            <a:ext cx="5486400" cy="3733799"/>
          </a:xfrm>
          <a:prstGeom prst="rect">
            <a:avLst/>
          </a:prstGeom>
        </p:spPr>
      </p:pic>
      <p:sp>
        <p:nvSpPr>
          <p:cNvPr id="4" name="Rectangle 3"/>
          <p:cNvSpPr/>
          <p:nvPr/>
        </p:nvSpPr>
        <p:spPr>
          <a:xfrm>
            <a:off x="393700" y="1177925"/>
            <a:ext cx="3968750" cy="984885"/>
          </a:xfrm>
          <a:prstGeom prst="rect">
            <a:avLst/>
          </a:prstGeom>
        </p:spPr>
        <p:txBody>
          <a:bodyPr wrap="square">
            <a:spAutoFit/>
          </a:bodyPr>
          <a:lstStyle/>
          <a:p>
            <a:pPr marL="342900" indent="-342900">
              <a:spcBef>
                <a:spcPts val="600"/>
              </a:spcBef>
              <a:buBlip>
                <a:blip r:embed="rId3"/>
              </a:buBlip>
              <a:tabLst>
                <a:tab pos="547370" algn="l"/>
                <a:tab pos="449580" algn="l"/>
              </a:tabLst>
            </a:pPr>
            <a:r>
              <a:rPr lang="fr-FR" sz="2000" b="1" dirty="0" smtClean="0">
                <a:solidFill>
                  <a:schemeClr val="tx2"/>
                </a:solidFill>
                <a:ea typeface="+mj-ea"/>
                <a:cs typeface="+mj-cs"/>
              </a:rPr>
              <a:t>Configurer </a:t>
            </a:r>
            <a:r>
              <a:rPr lang="fr-FR" sz="2000" b="1" dirty="0">
                <a:solidFill>
                  <a:schemeClr val="tx2"/>
                </a:solidFill>
                <a:ea typeface="+mj-ea"/>
                <a:cs typeface="+mj-cs"/>
              </a:rPr>
              <a:t>le mode Ne pas déranger en voiture </a:t>
            </a:r>
          </a:p>
          <a:p>
            <a:endParaRPr lang="fr-FR" b="1" dirty="0"/>
          </a:p>
        </p:txBody>
      </p:sp>
      <p:sp>
        <p:nvSpPr>
          <p:cNvPr id="5"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rPr>
              <a:t>Des bonnes pratiques</a:t>
            </a:r>
            <a:endParaRPr lang="fr-FR" sz="2800" dirty="0"/>
          </a:p>
        </p:txBody>
      </p:sp>
      <p:sp>
        <p:nvSpPr>
          <p:cNvPr id="6" name="Titre 1">
            <a:extLst>
              <a:ext uri="{FF2B5EF4-FFF2-40B4-BE49-F238E27FC236}">
                <a16:creationId xmlns:a16="http://schemas.microsoft.com/office/drawing/2014/main" id="{A544A809-BB4D-0E42-8C6B-2AA0C0AF91FB}"/>
              </a:ext>
            </a:extLst>
          </p:cNvPr>
          <p:cNvSpPr txBox="1">
            <a:spLocks/>
          </p:cNvSpPr>
          <p:nvPr/>
        </p:nvSpPr>
        <p:spPr>
          <a:xfrm>
            <a:off x="398449" y="4835525"/>
            <a:ext cx="4311008" cy="411225"/>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buBlip>
                <a:blip r:embed="rId3"/>
              </a:buBlip>
              <a:defRPr/>
            </a:pPr>
            <a:r>
              <a:rPr lang="fr-FR" sz="2000" dirty="0" smtClean="0">
                <a:latin typeface="+mn-lt"/>
              </a:rPr>
              <a:t>Des </a:t>
            </a:r>
            <a:r>
              <a:rPr lang="fr-FR" sz="2000" dirty="0">
                <a:latin typeface="+mn-lt"/>
              </a:rPr>
              <a:t>quiz sur la sécurité </a:t>
            </a:r>
            <a:r>
              <a:rPr lang="fr-FR" sz="2000" dirty="0" smtClean="0">
                <a:latin typeface="+mn-lt"/>
              </a:rPr>
              <a:t>routière</a:t>
            </a:r>
            <a:endParaRPr lang="fr-FR" dirty="0" smtClean="0">
              <a:latin typeface="+mn-lt"/>
            </a:endParaRPr>
          </a:p>
          <a:p>
            <a:pPr marL="285750" indent="-285750">
              <a:buBlip>
                <a:blip r:embed="rId3"/>
              </a:buBlip>
              <a:defRPr/>
            </a:pPr>
            <a:endParaRPr lang="fr-FR" sz="1400" dirty="0">
              <a:latin typeface="+mn-lt"/>
            </a:endParaRPr>
          </a:p>
          <a:p>
            <a:pPr marL="285750" indent="-285750">
              <a:buBlip>
                <a:blip r:embed="rId3"/>
              </a:buBlip>
              <a:defRPr/>
            </a:pPr>
            <a:endParaRPr lang="fr-FR" sz="1400" dirty="0" smtClean="0">
              <a:latin typeface="+mn-lt"/>
            </a:endParaRPr>
          </a:p>
          <a:p>
            <a:pPr>
              <a:defRPr/>
            </a:pPr>
            <a:endParaRPr lang="fr-FR" sz="1400" dirty="0" smtClean="0">
              <a:latin typeface="+mn-lt"/>
            </a:endParaRPr>
          </a:p>
        </p:txBody>
      </p:sp>
    </p:spTree>
    <p:extLst>
      <p:ext uri="{BB962C8B-B14F-4D97-AF65-F5344CB8AC3E}">
        <p14:creationId xmlns:p14="http://schemas.microsoft.com/office/powerpoint/2010/main" val="363407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3700" y="1177925"/>
            <a:ext cx="3968750" cy="400110"/>
          </a:xfrm>
          <a:prstGeom prst="rect">
            <a:avLst/>
          </a:prstGeom>
        </p:spPr>
        <p:txBody>
          <a:bodyPr wrap="square">
            <a:spAutoFit/>
          </a:bodyPr>
          <a:lstStyle/>
          <a:p>
            <a:pPr marL="342900" indent="-342900">
              <a:spcBef>
                <a:spcPts val="600"/>
              </a:spcBef>
              <a:buBlip>
                <a:blip r:embed="rId2"/>
              </a:buBlip>
              <a:tabLst>
                <a:tab pos="547370" algn="l"/>
                <a:tab pos="449580" algn="l"/>
              </a:tabLst>
            </a:pPr>
            <a:r>
              <a:rPr lang="fr-FR" sz="2000" b="1" dirty="0" smtClean="0">
                <a:solidFill>
                  <a:schemeClr val="tx2"/>
                </a:solidFill>
                <a:ea typeface="+mj-ea"/>
                <a:cs typeface="+mj-cs"/>
              </a:rPr>
              <a:t>L’éco-conduite</a:t>
            </a:r>
            <a:endParaRPr lang="fr-FR" sz="2000" b="1" dirty="0">
              <a:solidFill>
                <a:schemeClr val="tx2"/>
              </a:solidFill>
              <a:ea typeface="+mj-ea"/>
              <a:cs typeface="+mj-cs"/>
            </a:endParaRPr>
          </a:p>
        </p:txBody>
      </p:sp>
      <p:sp>
        <p:nvSpPr>
          <p:cNvPr id="4"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D</a:t>
            </a:r>
            <a:r>
              <a:rPr lang="fr-FR" sz="2800" b="1" dirty="0" smtClean="0">
                <a:solidFill>
                  <a:schemeClr val="tx2"/>
                </a:solidFill>
              </a:rPr>
              <a:t>es bonnes pratiques</a:t>
            </a:r>
            <a:endParaRPr lang="fr-FR" sz="2800" dirty="0"/>
          </a:p>
        </p:txBody>
      </p:sp>
      <p:pic>
        <p:nvPicPr>
          <p:cNvPr id="6" name="Espace réservé du contenu 4"/>
          <p:cNvPicPr>
            <a:picLocks/>
          </p:cNvPicPr>
          <p:nvPr/>
        </p:nvPicPr>
        <p:blipFill>
          <a:blip r:embed="rId3" cstate="email">
            <a:extLst>
              <a:ext uri="{28A0092B-C50C-407E-A947-70E740481C1C}">
                <a14:useLocalDpi xmlns:a14="http://schemas.microsoft.com/office/drawing/2010/main"/>
              </a:ext>
            </a:extLst>
          </a:blip>
          <a:stretch>
            <a:fillRect/>
          </a:stretch>
        </p:blipFill>
        <p:spPr>
          <a:xfrm>
            <a:off x="393700" y="2176829"/>
            <a:ext cx="3207068" cy="2315528"/>
          </a:xfrm>
          <a:prstGeom prst="rect">
            <a:avLst/>
          </a:prstGeom>
        </p:spPr>
      </p:pic>
      <p:sp>
        <p:nvSpPr>
          <p:cNvPr id="2" name="Rectangle 1"/>
          <p:cNvSpPr/>
          <p:nvPr/>
        </p:nvSpPr>
        <p:spPr>
          <a:xfrm>
            <a:off x="4127500" y="1349434"/>
            <a:ext cx="6096000" cy="2862322"/>
          </a:xfrm>
          <a:prstGeom prst="rect">
            <a:avLst/>
          </a:prstGeom>
        </p:spPr>
        <p:txBody>
          <a:bodyPr wrap="square">
            <a:spAutoFit/>
          </a:bodyPr>
          <a:lstStyle/>
          <a:p>
            <a:r>
              <a:rPr lang="fr-FR" dirty="0" smtClean="0"/>
              <a:t>L'</a:t>
            </a:r>
            <a:r>
              <a:rPr lang="fr-FR" b="1" dirty="0" smtClean="0"/>
              <a:t>éco</a:t>
            </a:r>
            <a:r>
              <a:rPr lang="fr-FR" dirty="0" smtClean="0"/>
              <a:t>-</a:t>
            </a:r>
            <a:r>
              <a:rPr lang="fr-FR" b="1" dirty="0" smtClean="0"/>
              <a:t>conduite</a:t>
            </a:r>
            <a:r>
              <a:rPr lang="fr-FR" dirty="0" smtClean="0"/>
              <a:t> </a:t>
            </a:r>
            <a:r>
              <a:rPr lang="fr-FR" dirty="0"/>
              <a:t>désigne l'ensemble des </a:t>
            </a:r>
            <a:r>
              <a:rPr lang="fr-FR" b="1" dirty="0"/>
              <a:t>pratiques de conduite</a:t>
            </a:r>
            <a:r>
              <a:rPr lang="fr-FR" dirty="0"/>
              <a:t> qui permettent à un automobiliste de diminuer sa consommation d'énergie et donc d’augmenter son autonomie.</a:t>
            </a:r>
          </a:p>
          <a:p>
            <a:r>
              <a:rPr lang="fr-FR" dirty="0"/>
              <a:t>Cette conduite a un impact significatif sur la </a:t>
            </a:r>
            <a:r>
              <a:rPr lang="fr-FR" b="1" dirty="0"/>
              <a:t>consommation</a:t>
            </a:r>
            <a:r>
              <a:rPr lang="fr-FR" u="sng" dirty="0"/>
              <a:t> </a:t>
            </a:r>
            <a:r>
              <a:rPr lang="fr-FR" dirty="0"/>
              <a:t>ainsi que sur la </a:t>
            </a:r>
            <a:r>
              <a:rPr lang="fr-FR" b="1" dirty="0"/>
              <a:t>sécurité</a:t>
            </a:r>
            <a:r>
              <a:rPr lang="fr-FR" dirty="0"/>
              <a:t> en anticipant davantage les évènements</a:t>
            </a:r>
            <a:r>
              <a:rPr lang="fr-FR" dirty="0" smtClean="0"/>
              <a:t>.</a:t>
            </a:r>
          </a:p>
          <a:p>
            <a:endParaRPr lang="fr-FR" dirty="0"/>
          </a:p>
          <a:p>
            <a:r>
              <a:rPr lang="fr-FR" dirty="0"/>
              <a:t>L’éco-conduite d’un véhicule électrique engendre une conduite apaisée : moins de sinistres et surtout moins de sinistres responsables </a:t>
            </a:r>
            <a:r>
              <a:rPr lang="fr-FR" dirty="0" smtClean="0"/>
              <a:t>!</a:t>
            </a:r>
          </a:p>
        </p:txBody>
      </p:sp>
    </p:spTree>
    <p:extLst>
      <p:ext uri="{BB962C8B-B14F-4D97-AF65-F5344CB8AC3E}">
        <p14:creationId xmlns:p14="http://schemas.microsoft.com/office/powerpoint/2010/main" val="18832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rPr>
              <a:t>Des bonnes pratiques</a:t>
            </a:r>
            <a:endParaRPr lang="fr-FR" sz="2800" dirty="0"/>
          </a:p>
        </p:txBody>
      </p:sp>
      <p:pic>
        <p:nvPicPr>
          <p:cNvPr id="4" name="Imag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7500" y="1989311"/>
            <a:ext cx="4214813" cy="2185814"/>
          </a:xfrm>
          <a:prstGeom prst="rect">
            <a:avLst/>
          </a:prstGeom>
        </p:spPr>
      </p:pic>
      <p:sp>
        <p:nvSpPr>
          <p:cNvPr id="5" name="Rectangle 4"/>
          <p:cNvSpPr/>
          <p:nvPr/>
        </p:nvSpPr>
        <p:spPr>
          <a:xfrm>
            <a:off x="301625" y="1177925"/>
            <a:ext cx="4813300" cy="677108"/>
          </a:xfrm>
          <a:prstGeom prst="rect">
            <a:avLst/>
          </a:prstGeom>
        </p:spPr>
        <p:txBody>
          <a:bodyPr wrap="square">
            <a:spAutoFit/>
          </a:bodyPr>
          <a:lstStyle/>
          <a:p>
            <a:r>
              <a:rPr lang="fr-FR" sz="2000" b="1" dirty="0">
                <a:solidFill>
                  <a:schemeClr val="tx2"/>
                </a:solidFill>
                <a:ea typeface="+mj-ea"/>
                <a:cs typeface="+mj-cs"/>
              </a:rPr>
              <a:t>Comment protéger les cyclistes ? </a:t>
            </a:r>
            <a:endParaRPr lang="fr-FR" sz="2000" b="1" dirty="0" smtClean="0">
              <a:solidFill>
                <a:schemeClr val="tx2"/>
              </a:solidFill>
              <a:ea typeface="+mj-ea"/>
              <a:cs typeface="+mj-cs"/>
            </a:endParaRPr>
          </a:p>
          <a:p>
            <a:r>
              <a:rPr lang="fr-FR" dirty="0" smtClean="0"/>
              <a:t>Une info de la DR AQN</a:t>
            </a:r>
          </a:p>
        </p:txBody>
      </p:sp>
      <p:sp>
        <p:nvSpPr>
          <p:cNvPr id="6" name="Rectangle 5"/>
          <p:cNvSpPr/>
          <p:nvPr/>
        </p:nvSpPr>
        <p:spPr>
          <a:xfrm>
            <a:off x="5422900" y="1200150"/>
            <a:ext cx="4876800" cy="1231106"/>
          </a:xfrm>
          <a:prstGeom prst="rect">
            <a:avLst/>
          </a:prstGeom>
        </p:spPr>
        <p:txBody>
          <a:bodyPr wrap="square">
            <a:spAutoFit/>
          </a:bodyPr>
          <a:lstStyle/>
          <a:p>
            <a:r>
              <a:rPr lang="fr-FR" sz="2000" b="1" dirty="0">
                <a:solidFill>
                  <a:schemeClr val="tx2"/>
                </a:solidFill>
                <a:ea typeface="+mj-ea"/>
                <a:cs typeface="+mj-cs"/>
              </a:rPr>
              <a:t>Des fiches sur les EPI motards </a:t>
            </a:r>
          </a:p>
          <a:p>
            <a:r>
              <a:rPr lang="fr-FR" dirty="0" smtClean="0"/>
              <a:t>Des </a:t>
            </a:r>
            <a:r>
              <a:rPr lang="fr-FR" dirty="0"/>
              <a:t>fiches thématiques détaillées, présentant les caractéristiques et l’utilité de chaque </a:t>
            </a:r>
            <a:r>
              <a:rPr lang="fr-FR" dirty="0" smtClean="0"/>
              <a:t>équipement (DR PADS).</a:t>
            </a:r>
            <a:endParaRPr lang="fr-FR" dirty="0"/>
          </a:p>
        </p:txBody>
      </p:sp>
      <p:pic>
        <p:nvPicPr>
          <p:cNvPr id="7" name="Imag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867288">
            <a:off x="5437381" y="2796780"/>
            <a:ext cx="1882624" cy="2695575"/>
          </a:xfrm>
          <a:prstGeom prst="rect">
            <a:avLst/>
          </a:prstGeom>
        </p:spPr>
      </p:pic>
      <p:pic>
        <p:nvPicPr>
          <p:cNvPr id="8" name="Imag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87436">
            <a:off x="7089654" y="2651625"/>
            <a:ext cx="1744581" cy="2490129"/>
          </a:xfrm>
          <a:prstGeom prst="rect">
            <a:avLst/>
          </a:prstGeom>
        </p:spPr>
      </p:pic>
      <p:pic>
        <p:nvPicPr>
          <p:cNvPr id="9" name="Imag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657972">
            <a:off x="8829988" y="3005939"/>
            <a:ext cx="1590812" cy="2277258"/>
          </a:xfrm>
          <a:prstGeom prst="rect">
            <a:avLst/>
          </a:prstGeom>
        </p:spPr>
      </p:pic>
    </p:spTree>
    <p:extLst>
      <p:ext uri="{BB962C8B-B14F-4D97-AF65-F5344CB8AC3E}">
        <p14:creationId xmlns:p14="http://schemas.microsoft.com/office/powerpoint/2010/main" val="65092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25525"/>
            <a:ext cx="4965700" cy="2062103"/>
          </a:xfrm>
          <a:prstGeom prst="rect">
            <a:avLst/>
          </a:prstGeom>
        </p:spPr>
        <p:txBody>
          <a:bodyPr wrap="square">
            <a:spAutoFit/>
          </a:bodyPr>
          <a:lstStyle/>
          <a:p>
            <a:pPr marL="342900" indent="-342900">
              <a:spcBef>
                <a:spcPts val="600"/>
              </a:spcBef>
              <a:buBlip>
                <a:blip r:embed="rId3"/>
              </a:buBlip>
              <a:tabLst>
                <a:tab pos="547370" algn="l"/>
                <a:tab pos="449580" algn="l"/>
              </a:tabLst>
            </a:pPr>
            <a:r>
              <a:rPr lang="fr-FR" sz="2000" b="1" dirty="0" smtClean="0">
                <a:solidFill>
                  <a:schemeClr val="tx2"/>
                </a:solidFill>
                <a:ea typeface="+mj-ea"/>
                <a:cs typeface="+mj-cs"/>
              </a:rPr>
              <a:t>Les questions </a:t>
            </a:r>
            <a:r>
              <a:rPr lang="fr-FR" sz="2000" b="1" dirty="0">
                <a:solidFill>
                  <a:schemeClr val="tx2"/>
                </a:solidFill>
                <a:ea typeface="+mj-ea"/>
                <a:cs typeface="+mj-cs"/>
              </a:rPr>
              <a:t>du quart d’heure sécurité </a:t>
            </a:r>
            <a:endParaRPr lang="fr-FR" sz="2000" b="1" dirty="0" smtClean="0">
              <a:solidFill>
                <a:schemeClr val="tx2"/>
              </a:solidFill>
              <a:ea typeface="+mj-ea"/>
              <a:cs typeface="+mj-cs"/>
            </a:endParaRPr>
          </a:p>
          <a:p>
            <a:endParaRPr lang="fr-FR" dirty="0" smtClean="0"/>
          </a:p>
          <a:p>
            <a:r>
              <a:rPr lang="fr-FR" b="1" dirty="0" smtClean="0"/>
              <a:t>Je </a:t>
            </a:r>
            <a:r>
              <a:rPr lang="fr-FR" b="1" dirty="0"/>
              <a:t>circule à 50 km/h, pendant mon temps de réaction d’une seconde, mon véhicule parcourt ?</a:t>
            </a:r>
          </a:p>
          <a:p>
            <a:pPr>
              <a:defRPr/>
            </a:pPr>
            <a:r>
              <a:rPr lang="fr-FR" altLang="fr-FR" dirty="0" smtClean="0">
                <a:sym typeface="Symbol" panose="05050102010706020507" pitchFamily="18" charset="2"/>
              </a:rPr>
              <a:t> </a:t>
            </a:r>
            <a:r>
              <a:rPr lang="fr-FR" altLang="fr-FR" dirty="0"/>
              <a:t>5 mètres</a:t>
            </a:r>
          </a:p>
          <a:p>
            <a:pPr>
              <a:buFont typeface="Symbol" panose="05050102010706020507" pitchFamily="18" charset="2"/>
              <a:buChar char="ÿ"/>
              <a:defRPr/>
            </a:pPr>
            <a:r>
              <a:rPr lang="fr-FR" altLang="fr-FR" dirty="0" smtClean="0"/>
              <a:t> 9 </a:t>
            </a:r>
            <a:r>
              <a:rPr lang="fr-FR" altLang="fr-FR" dirty="0"/>
              <a:t>mètres</a:t>
            </a:r>
          </a:p>
          <a:p>
            <a:pPr>
              <a:buFont typeface="Symbol" panose="05050102010706020507" pitchFamily="18" charset="2"/>
              <a:buChar char="ÿ"/>
              <a:defRPr/>
            </a:pPr>
            <a:r>
              <a:rPr lang="fr-FR" altLang="fr-FR" dirty="0" smtClean="0"/>
              <a:t> 14 mètres</a:t>
            </a:r>
            <a:endParaRPr lang="fr-FR" dirty="0"/>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rPr>
              <a:t>Des bonnes pratiques</a:t>
            </a:r>
            <a:endParaRPr lang="fr-FR" sz="2800" dirty="0"/>
          </a:p>
        </p:txBody>
      </p:sp>
      <p:sp>
        <p:nvSpPr>
          <p:cNvPr id="5" name="Rectangle 4"/>
          <p:cNvSpPr/>
          <p:nvPr/>
        </p:nvSpPr>
        <p:spPr>
          <a:xfrm>
            <a:off x="5499100" y="924024"/>
            <a:ext cx="4965700" cy="2139047"/>
          </a:xfrm>
          <a:prstGeom prst="rect">
            <a:avLst/>
          </a:prstGeom>
        </p:spPr>
        <p:txBody>
          <a:bodyPr wrap="square">
            <a:spAutoFit/>
          </a:bodyPr>
          <a:lstStyle/>
          <a:p>
            <a:r>
              <a:rPr lang="fr-FR" sz="2000" b="1" dirty="0" smtClean="0">
                <a:solidFill>
                  <a:schemeClr val="tx2"/>
                </a:solidFill>
                <a:ea typeface="+mj-ea"/>
                <a:cs typeface="+mj-cs"/>
              </a:rPr>
              <a:t> </a:t>
            </a:r>
          </a:p>
          <a:p>
            <a:endParaRPr lang="fr-FR" dirty="0" smtClean="0"/>
          </a:p>
          <a:p>
            <a:pPr>
              <a:defRPr/>
            </a:pPr>
            <a:r>
              <a:rPr lang="fr-FR" b="1" dirty="0"/>
              <a:t>A l’arrêt mon champ de vision est de 180°. </a:t>
            </a:r>
          </a:p>
          <a:p>
            <a:pPr>
              <a:spcBef>
                <a:spcPts val="600"/>
              </a:spcBef>
              <a:defRPr/>
            </a:pPr>
            <a:r>
              <a:rPr lang="fr-FR" b="1" dirty="0"/>
              <a:t>De combien de degrés est-il à 100 km/h </a:t>
            </a:r>
            <a:r>
              <a:rPr lang="fr-FR" b="1" dirty="0" smtClean="0"/>
              <a:t>?</a:t>
            </a:r>
            <a:endParaRPr lang="fr-FR" b="1" dirty="0"/>
          </a:p>
          <a:p>
            <a:pPr>
              <a:defRPr/>
            </a:pPr>
            <a:r>
              <a:rPr lang="fr-FR" altLang="fr-FR" dirty="0">
                <a:sym typeface="Symbol" panose="05050102010706020507" pitchFamily="18" charset="2"/>
              </a:rPr>
              <a:t> </a:t>
            </a:r>
            <a:r>
              <a:rPr lang="fr-FR" altLang="fr-FR" dirty="0"/>
              <a:t>160°</a:t>
            </a:r>
          </a:p>
          <a:p>
            <a:pPr>
              <a:buFont typeface="Symbol" panose="05050102010706020507" pitchFamily="18" charset="2"/>
              <a:buChar char="ÿ"/>
              <a:defRPr/>
            </a:pPr>
            <a:r>
              <a:rPr lang="fr-FR" altLang="fr-FR" dirty="0"/>
              <a:t> 100°</a:t>
            </a:r>
          </a:p>
          <a:p>
            <a:pPr>
              <a:buFont typeface="Symbol" panose="05050102010706020507" pitchFamily="18" charset="2"/>
              <a:buChar char="ÿ"/>
              <a:defRPr/>
            </a:pPr>
            <a:r>
              <a:rPr lang="fr-FR" altLang="fr-FR" dirty="0"/>
              <a:t> 45</a:t>
            </a:r>
            <a:r>
              <a:rPr lang="fr-FR" altLang="fr-FR" dirty="0" smtClean="0"/>
              <a:t>°</a:t>
            </a:r>
            <a:endParaRPr lang="fr-FR" altLang="fr-FR" dirty="0"/>
          </a:p>
        </p:txBody>
      </p:sp>
      <p:sp>
        <p:nvSpPr>
          <p:cNvPr id="6" name="Rectangle 5"/>
          <p:cNvSpPr/>
          <p:nvPr/>
        </p:nvSpPr>
        <p:spPr>
          <a:xfrm>
            <a:off x="317500" y="3616325"/>
            <a:ext cx="4965700" cy="1477328"/>
          </a:xfrm>
          <a:prstGeom prst="rect">
            <a:avLst/>
          </a:prstGeom>
        </p:spPr>
        <p:txBody>
          <a:bodyPr wrap="square">
            <a:spAutoFit/>
          </a:bodyPr>
          <a:lstStyle/>
          <a:p>
            <a:r>
              <a:rPr lang="fr-FR" b="1" dirty="0"/>
              <a:t>A quoi correspond un choc à 50km/h contre un obstacle fixe ? </a:t>
            </a:r>
            <a:endParaRPr lang="fr-FR" dirty="0"/>
          </a:p>
          <a:p>
            <a:pPr>
              <a:defRPr/>
            </a:pPr>
            <a:r>
              <a:rPr lang="fr-FR" altLang="fr-FR" dirty="0">
                <a:sym typeface="Symbol" panose="05050102010706020507" pitchFamily="18" charset="2"/>
              </a:rPr>
              <a:t> </a:t>
            </a:r>
            <a:r>
              <a:rPr lang="fr-FR" dirty="0"/>
              <a:t>Chute du 2ème étage</a:t>
            </a:r>
          </a:p>
          <a:p>
            <a:pPr>
              <a:buFont typeface="Symbol" panose="05050102010706020507" pitchFamily="18" charset="2"/>
              <a:buChar char="ÿ"/>
              <a:defRPr/>
            </a:pPr>
            <a:r>
              <a:rPr lang="fr-FR" dirty="0" smtClean="0"/>
              <a:t> Chute </a:t>
            </a:r>
            <a:r>
              <a:rPr lang="fr-FR" dirty="0"/>
              <a:t>du 3ème étage</a:t>
            </a:r>
          </a:p>
          <a:p>
            <a:pPr>
              <a:buFont typeface="Symbol" panose="05050102010706020507" pitchFamily="18" charset="2"/>
              <a:buChar char="ÿ"/>
              <a:defRPr/>
            </a:pPr>
            <a:r>
              <a:rPr lang="fr-FR" dirty="0" smtClean="0"/>
              <a:t> Chute </a:t>
            </a:r>
            <a:r>
              <a:rPr lang="fr-FR" dirty="0"/>
              <a:t>du 4ème étage</a:t>
            </a:r>
          </a:p>
        </p:txBody>
      </p:sp>
      <p:sp>
        <p:nvSpPr>
          <p:cNvPr id="8" name="Rectangle 7"/>
          <p:cNvSpPr/>
          <p:nvPr/>
        </p:nvSpPr>
        <p:spPr>
          <a:xfrm>
            <a:off x="5562600" y="3540125"/>
            <a:ext cx="4965700" cy="2031325"/>
          </a:xfrm>
          <a:prstGeom prst="rect">
            <a:avLst/>
          </a:prstGeom>
        </p:spPr>
        <p:txBody>
          <a:bodyPr wrap="square">
            <a:spAutoFit/>
          </a:bodyPr>
          <a:lstStyle/>
          <a:p>
            <a:pPr>
              <a:defRPr/>
            </a:pPr>
            <a:r>
              <a:rPr lang="fr-FR" b="1" dirty="0"/>
              <a:t>Sur autoroute, grâce au marquage de la bande d’arrêt d’urgence vous pouvez repérer votre distance de sécurité minimum. Celle-ci correspond à :</a:t>
            </a:r>
          </a:p>
          <a:p>
            <a:pPr>
              <a:buFont typeface="Wingdings" panose="05000000000000000000" pitchFamily="2" charset="2"/>
              <a:buChar char="q"/>
            </a:pPr>
            <a:r>
              <a:rPr lang="fr-FR" altLang="fr-FR" dirty="0" smtClean="0"/>
              <a:t> 1 </a:t>
            </a:r>
            <a:r>
              <a:rPr lang="fr-FR" altLang="fr-FR" dirty="0"/>
              <a:t>trait</a:t>
            </a:r>
          </a:p>
          <a:p>
            <a:pPr>
              <a:buFont typeface="Wingdings" panose="05000000000000000000" pitchFamily="2" charset="2"/>
              <a:buChar char="q"/>
            </a:pPr>
            <a:r>
              <a:rPr lang="fr-FR" altLang="fr-FR" dirty="0"/>
              <a:t> 2 traits </a:t>
            </a:r>
          </a:p>
          <a:p>
            <a:pPr>
              <a:buFont typeface="Wingdings" panose="05000000000000000000" pitchFamily="2" charset="2"/>
              <a:buChar char="q"/>
            </a:pPr>
            <a:r>
              <a:rPr lang="fr-FR" altLang="fr-FR" dirty="0"/>
              <a:t> 3 traits </a:t>
            </a:r>
          </a:p>
        </p:txBody>
      </p:sp>
    </p:spTree>
    <p:extLst>
      <p:ext uri="{BB962C8B-B14F-4D97-AF65-F5344CB8AC3E}">
        <p14:creationId xmlns:p14="http://schemas.microsoft.com/office/powerpoint/2010/main" val="192263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330325"/>
            <a:ext cx="5638800" cy="4191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lnSpc>
                <a:spcPct val="100000"/>
              </a:lnSpc>
              <a:spcBef>
                <a:spcPts val="0"/>
              </a:spcBef>
              <a:spcAft>
                <a:spcPts val="800"/>
              </a:spcAft>
              <a:buBlip>
                <a:blip r:embed="rId4"/>
              </a:buBlip>
            </a:pPr>
            <a:r>
              <a:rPr lang="fr-FR" b="0" dirty="0" smtClean="0">
                <a:solidFill>
                  <a:schemeClr val="tx1"/>
                </a:solidFill>
                <a:latin typeface="+mn-lt"/>
              </a:rPr>
              <a:t>Est-ce que je vérifie mon véhicule avant de le prendre ?</a:t>
            </a:r>
          </a:p>
          <a:p>
            <a:pPr marL="285750" indent="-285750">
              <a:lnSpc>
                <a:spcPct val="100000"/>
              </a:lnSpc>
              <a:spcBef>
                <a:spcPts val="0"/>
              </a:spcBef>
              <a:spcAft>
                <a:spcPts val="800"/>
              </a:spcAft>
              <a:buBlip>
                <a:blip r:embed="rId4"/>
              </a:buBlip>
            </a:pPr>
            <a:r>
              <a:rPr lang="fr-FR" b="0" dirty="0" smtClean="0">
                <a:solidFill>
                  <a:schemeClr val="tx1"/>
                </a:solidFill>
                <a:latin typeface="+mn-lt"/>
              </a:rPr>
              <a:t>Mon chef m’appelle alors que je suis sur la route, j’attends toujours de m’arrêter pour le rappeler ?</a:t>
            </a:r>
          </a:p>
          <a:p>
            <a:pPr marL="285750" indent="-285750">
              <a:lnSpc>
                <a:spcPct val="100000"/>
              </a:lnSpc>
              <a:spcBef>
                <a:spcPts val="0"/>
              </a:spcBef>
              <a:spcAft>
                <a:spcPts val="800"/>
              </a:spcAft>
              <a:buBlip>
                <a:blip r:embed="rId4"/>
              </a:buBlip>
            </a:pPr>
            <a:r>
              <a:rPr lang="fr-FR" b="0" dirty="0" smtClean="0">
                <a:solidFill>
                  <a:schemeClr val="tx1"/>
                </a:solidFill>
                <a:latin typeface="+mn-lt"/>
              </a:rPr>
              <a:t>Je vérifie toujours l’arrimage de mon chargement ?</a:t>
            </a:r>
          </a:p>
          <a:p>
            <a:pPr marL="285750" indent="-285750">
              <a:lnSpc>
                <a:spcPct val="100000"/>
              </a:lnSpc>
              <a:spcBef>
                <a:spcPts val="0"/>
              </a:spcBef>
              <a:spcAft>
                <a:spcPts val="800"/>
              </a:spcAft>
              <a:buBlip>
                <a:blip r:embed="rId4"/>
              </a:buBlip>
            </a:pPr>
            <a:r>
              <a:rPr lang="fr-FR" b="0" dirty="0" smtClean="0">
                <a:solidFill>
                  <a:schemeClr val="tx1"/>
                </a:solidFill>
                <a:latin typeface="+mn-lt"/>
              </a:rPr>
              <a:t>Suis-je sûr de </a:t>
            </a:r>
            <a:r>
              <a:rPr lang="fr-FR" b="0" dirty="0">
                <a:solidFill>
                  <a:schemeClr val="tx1"/>
                </a:solidFill>
                <a:latin typeface="+mn-lt"/>
              </a:rPr>
              <a:t>ne prendre aucun risque sur la route ?</a:t>
            </a:r>
          </a:p>
          <a:p>
            <a:pPr marL="285750" indent="-285750">
              <a:lnSpc>
                <a:spcPct val="100000"/>
              </a:lnSpc>
              <a:spcBef>
                <a:spcPts val="0"/>
              </a:spcBef>
              <a:spcAft>
                <a:spcPts val="800"/>
              </a:spcAft>
              <a:buBlip>
                <a:blip r:embed="rId4"/>
              </a:buBlip>
            </a:pPr>
            <a:r>
              <a:rPr lang="fr-FR" b="0" dirty="0">
                <a:solidFill>
                  <a:schemeClr val="tx1"/>
                </a:solidFill>
                <a:latin typeface="+mn-lt"/>
              </a:rPr>
              <a:t>M’est-il arrivé d’être  prévenu par un collègue que je </a:t>
            </a:r>
            <a:r>
              <a:rPr lang="fr-FR" b="0" dirty="0" smtClean="0">
                <a:solidFill>
                  <a:schemeClr val="tx1"/>
                </a:solidFill>
                <a:latin typeface="+mn-lt"/>
              </a:rPr>
              <a:t>prenais un risque au volant ? </a:t>
            </a:r>
            <a:r>
              <a:rPr lang="fr-FR" b="0" dirty="0">
                <a:solidFill>
                  <a:schemeClr val="tx1"/>
                </a:solidFill>
                <a:latin typeface="+mn-lt"/>
              </a:rPr>
              <a:t>Quelle a été ma réaction </a:t>
            </a:r>
            <a:r>
              <a:rPr lang="fr-FR" b="0" dirty="0" smtClean="0">
                <a:solidFill>
                  <a:schemeClr val="tx1"/>
                </a:solidFill>
                <a:latin typeface="+mn-lt"/>
              </a:rPr>
              <a:t>?</a:t>
            </a:r>
            <a:endParaRPr lang="fr-FR" b="0" dirty="0">
              <a:solidFill>
                <a:schemeClr val="tx1"/>
              </a:solidFill>
              <a:latin typeface="+mn-lt"/>
            </a:endParaRPr>
          </a:p>
          <a:p>
            <a:pPr marL="285750" indent="-285750">
              <a:lnSpc>
                <a:spcPct val="100000"/>
              </a:lnSpc>
              <a:spcBef>
                <a:spcPts val="0"/>
              </a:spcBef>
              <a:spcAft>
                <a:spcPts val="800"/>
              </a:spcAft>
              <a:buBlip>
                <a:blip r:embed="rId4"/>
              </a:buBlip>
            </a:pPr>
            <a:r>
              <a:rPr lang="fr-FR" b="0" dirty="0">
                <a:solidFill>
                  <a:schemeClr val="tx1"/>
                </a:solidFill>
                <a:latin typeface="+mn-lt"/>
              </a:rPr>
              <a:t>Suis-je prêt à arrêter une activité si ce fondamental n’est pas respecté ?</a:t>
            </a:r>
          </a:p>
          <a:p>
            <a:pPr marL="285750" indent="-285750">
              <a:lnSpc>
                <a:spcPct val="100000"/>
              </a:lnSpc>
              <a:spcBef>
                <a:spcPts val="0"/>
              </a:spcBef>
              <a:spcAft>
                <a:spcPts val="800"/>
              </a:spcAft>
              <a:buBlip>
                <a:blip r:embed="rId4"/>
              </a:buBlip>
            </a:pPr>
            <a:r>
              <a:rPr lang="fr-FR" b="0" dirty="0">
                <a:solidFill>
                  <a:schemeClr val="tx1"/>
                </a:solidFill>
                <a:latin typeface="+mn-lt"/>
              </a:rPr>
              <a:t>Avez-vous remarqué dans votre environnement une zone où le risque est plus élevé ?  Le partagez-vous en équipe </a:t>
            </a:r>
            <a:r>
              <a:rPr lang="fr-FR" b="0" dirty="0" smtClean="0">
                <a:solidFill>
                  <a:schemeClr val="tx1"/>
                </a:solidFill>
                <a:latin typeface="+mn-lt"/>
              </a:rPr>
              <a:t>?</a:t>
            </a:r>
          </a:p>
          <a:p>
            <a:pPr marL="285750" indent="-285750">
              <a:lnSpc>
                <a:spcPct val="100000"/>
              </a:lnSpc>
              <a:spcBef>
                <a:spcPts val="0"/>
              </a:spcBef>
              <a:spcAft>
                <a:spcPts val="800"/>
              </a:spcAft>
              <a:buBlip>
                <a:blip r:embed="rId4"/>
              </a:buBlip>
            </a:pPr>
            <a:r>
              <a:rPr lang="fr-FR" b="0" dirty="0" smtClean="0">
                <a:solidFill>
                  <a:schemeClr val="tx1"/>
                </a:solidFill>
                <a:latin typeface="+mn-lt"/>
              </a:rPr>
              <a:t>Est-ce que j’intègre mon parcours dans ma préparation de chantier ?</a:t>
            </a:r>
            <a:endParaRPr lang="fr-FR" b="0" dirty="0">
              <a:solidFill>
                <a:schemeClr val="tx1"/>
              </a:solidFill>
              <a:latin typeface="+mn-lt"/>
            </a:endParaRPr>
          </a:p>
          <a:p>
            <a:pPr marL="285750" indent="-285750">
              <a:lnSpc>
                <a:spcPct val="100000"/>
              </a:lnSpc>
              <a:spcBef>
                <a:spcPts val="0"/>
              </a:spcBef>
              <a:spcAft>
                <a:spcPts val="800"/>
              </a:spcAft>
              <a:buBlip>
                <a:blip r:embed="rId4"/>
              </a:buBlip>
            </a:pPr>
            <a:endParaRPr lang="fr-FR" b="0" dirty="0">
              <a:solidFill>
                <a:schemeClr val="tx1"/>
              </a:solidFill>
              <a:latin typeface="+mn-lt"/>
            </a:endParaRPr>
          </a:p>
          <a:p>
            <a:pPr marL="285750" indent="-285750">
              <a:lnSpc>
                <a:spcPct val="100000"/>
              </a:lnSpc>
              <a:spcBef>
                <a:spcPts val="0"/>
              </a:spcBef>
              <a:spcAft>
                <a:spcPts val="800"/>
              </a:spcAft>
              <a:buBlip>
                <a:blip r:embed="rId4"/>
              </a:buBlip>
            </a:pPr>
            <a:endParaRPr lang="fr-FR" b="0" dirty="0">
              <a:solidFill>
                <a:schemeClr val="tx1"/>
              </a:solidFill>
              <a:latin typeface="+mn-lt"/>
            </a:endParaRPr>
          </a:p>
          <a:p>
            <a:pPr marL="285750" indent="-285750">
              <a:lnSpc>
                <a:spcPct val="100000"/>
              </a:lnSpc>
              <a:spcBef>
                <a:spcPts val="0"/>
              </a:spcBef>
              <a:spcAft>
                <a:spcPts val="800"/>
              </a:spcAft>
              <a:buBlip>
                <a:blip r:embed="rId4"/>
              </a:buBlip>
            </a:pPr>
            <a:endParaRPr lang="fr-FR" b="0" dirty="0" smtClean="0">
              <a:solidFill>
                <a:schemeClr val="tx1"/>
              </a:solidFill>
              <a:latin typeface="+mn-lt"/>
            </a:endParaRPr>
          </a:p>
          <a:p>
            <a:pPr>
              <a:lnSpc>
                <a:spcPct val="100000"/>
              </a:lnSpc>
              <a:spcBef>
                <a:spcPts val="0"/>
              </a:spcBef>
              <a:spcAft>
                <a:spcPts val="800"/>
              </a:spcAft>
            </a:pPr>
            <a:endParaRPr lang="fr-FR" sz="1400" b="0" dirty="0" smtClean="0">
              <a:solidFill>
                <a:schemeClr val="tx1"/>
              </a:solidFill>
              <a:latin typeface="+mn-lt"/>
            </a:endParaRPr>
          </a:p>
          <a:p>
            <a:pPr>
              <a:lnSpc>
                <a:spcPct val="100000"/>
              </a:lnSpc>
              <a:spcBef>
                <a:spcPts val="0"/>
              </a:spcBef>
              <a:spcAft>
                <a:spcPts val="600"/>
              </a:spcAft>
            </a:pPr>
            <a:endParaRPr lang="fr-FR" sz="1400" b="0" dirty="0" smtClean="0">
              <a:solidFill>
                <a:schemeClr val="tx1"/>
              </a:solidFill>
              <a:latin typeface="+mn-lt"/>
            </a:endParaRPr>
          </a:p>
          <a:p>
            <a:pPr>
              <a:lnSpc>
                <a:spcPct val="100000"/>
              </a:lnSpc>
              <a:spcBef>
                <a:spcPts val="0"/>
              </a:spcBef>
              <a:spcAft>
                <a:spcPts val="600"/>
              </a:spcAft>
            </a:pPr>
            <a:endParaRPr lang="fr-FR" sz="1400" b="0" dirty="0">
              <a:solidFill>
                <a:schemeClr val="tx1"/>
              </a:solidFill>
              <a:latin typeface="+mn-lt"/>
            </a:endParaRPr>
          </a:p>
          <a:p>
            <a:pPr>
              <a:lnSpc>
                <a:spcPct val="100000"/>
              </a:lnSpc>
              <a:spcBef>
                <a:spcPts val="0"/>
              </a:spcBef>
              <a:spcAft>
                <a:spcPts val="600"/>
              </a:spcAft>
            </a:pPr>
            <a:endParaRPr lang="fr-FR" sz="1400" b="0" dirty="0" smtClean="0">
              <a:solidFill>
                <a:schemeClr val="tx1"/>
              </a:solidFill>
              <a:latin typeface="+mn-lt"/>
            </a:endParaRPr>
          </a:p>
          <a:p>
            <a:pPr>
              <a:lnSpc>
                <a:spcPct val="100000"/>
              </a:lnSpc>
              <a:spcBef>
                <a:spcPts val="0"/>
              </a:spcBef>
              <a:spcAft>
                <a:spcPts val="600"/>
              </a:spcAft>
            </a:pPr>
            <a:endParaRPr lang="fr-FR" sz="1400" b="0" dirty="0">
              <a:solidFill>
                <a:schemeClr val="tx1"/>
              </a:solidFill>
              <a:latin typeface="+mn-lt"/>
            </a:endParaRPr>
          </a:p>
          <a:p>
            <a:pPr>
              <a:lnSpc>
                <a:spcPct val="100000"/>
              </a:lnSpc>
              <a:spcBef>
                <a:spcPts val="0"/>
              </a:spcBef>
              <a:spcAft>
                <a:spcPts val="600"/>
              </a:spcAft>
            </a:pPr>
            <a:endParaRPr lang="fr-FR" sz="1400" b="0" dirty="0" smtClean="0">
              <a:solidFill>
                <a:schemeClr val="tx1"/>
              </a:solidFill>
              <a:latin typeface="+mn-lt"/>
            </a:endParaRPr>
          </a:p>
          <a:p>
            <a:pPr>
              <a:lnSpc>
                <a:spcPct val="100000"/>
              </a:lnSpc>
              <a:spcBef>
                <a:spcPts val="0"/>
              </a:spcBef>
              <a:spcAft>
                <a:spcPts val="600"/>
              </a:spcAft>
            </a:pPr>
            <a:endParaRPr lang="fr-FR" sz="1400" dirty="0" smtClean="0">
              <a:solidFill>
                <a:schemeClr val="tx1"/>
              </a:solidFill>
              <a:latin typeface="+mn-lt"/>
            </a:endParaRPr>
          </a:p>
        </p:txBody>
      </p:sp>
      <p:sp>
        <p:nvSpPr>
          <p:cNvPr id="6" name="Titre 1">
            <a:extLst>
              <a:ext uri="{FF2B5EF4-FFF2-40B4-BE49-F238E27FC236}">
                <a16:creationId xmlns:a16="http://schemas.microsoft.com/office/drawing/2014/main" id="{2DE3674A-3ED6-0C43-93A5-752EB9AC40CB}"/>
              </a:ext>
            </a:extLst>
          </p:cNvPr>
          <p:cNvSpPr txBox="1">
            <a:spLocks/>
          </p:cNvSpPr>
          <p:nvPr/>
        </p:nvSpPr>
        <p:spPr>
          <a:xfrm>
            <a:off x="1155700" y="413653"/>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Questions à se poser en équipe</a:t>
            </a:r>
            <a:endParaRPr lang="fr-FR" sz="2800" dirty="0">
              <a:latin typeface="+mn-lt"/>
            </a:endParaRPr>
          </a:p>
        </p:txBody>
      </p:sp>
      <p:pic>
        <p:nvPicPr>
          <p:cNvPr id="7" name="Imag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86230" y="1117115"/>
            <a:ext cx="3837159" cy="4047584"/>
          </a:xfrm>
          <a:prstGeom prst="rect">
            <a:avLst/>
          </a:prstGeom>
        </p:spPr>
      </p:pic>
    </p:spTree>
    <p:extLst>
      <p:ext uri="{BB962C8B-B14F-4D97-AF65-F5344CB8AC3E}">
        <p14:creationId xmlns:p14="http://schemas.microsoft.com/office/powerpoint/2010/main" val="397410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1155700" y="413653"/>
            <a:ext cx="73152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Collectivement, nous nous engageons à ? </a:t>
            </a:r>
            <a:endParaRPr lang="fr-FR" sz="2800" dirty="0">
              <a:latin typeface="+mn-lt"/>
            </a:endParaRPr>
          </a:p>
        </p:txBody>
      </p:sp>
      <p:sp>
        <p:nvSpPr>
          <p:cNvPr id="10" name="Titre 1">
            <a:extLst>
              <a:ext uri="{FF2B5EF4-FFF2-40B4-BE49-F238E27FC236}">
                <a16:creationId xmlns:a16="http://schemas.microsoft.com/office/drawing/2014/main" id="{A544A809-BB4D-0E42-8C6B-2AA0C0AF91FB}"/>
              </a:ext>
            </a:extLst>
          </p:cNvPr>
          <p:cNvSpPr txBox="1">
            <a:spLocks/>
          </p:cNvSpPr>
          <p:nvPr/>
        </p:nvSpPr>
        <p:spPr>
          <a:xfrm>
            <a:off x="317500" y="1101725"/>
            <a:ext cx="10007600" cy="3733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1800" b="0" i="0" dirty="0" smtClean="0">
                <a:solidFill>
                  <a:schemeClr val="tx1"/>
                </a:solidFill>
                <a:latin typeface="+mn-lt"/>
              </a:rPr>
              <a:t>Par exemple : </a:t>
            </a:r>
          </a:p>
          <a:p>
            <a:endParaRPr lang="fr-FR" sz="1800" b="0" i="0" dirty="0" smtClean="0">
              <a:solidFill>
                <a:schemeClr val="tx1"/>
              </a:solidFill>
              <a:latin typeface="+mn-lt"/>
            </a:endParaRPr>
          </a:p>
          <a:p>
            <a:pPr marL="285750" indent="-285750">
              <a:buBlip>
                <a:blip r:embed="rId3"/>
              </a:buBlip>
            </a:pPr>
            <a:r>
              <a:rPr lang="fr-FR" sz="1800" b="0" dirty="0" smtClean="0">
                <a:solidFill>
                  <a:schemeClr val="tx1"/>
                </a:solidFill>
                <a:latin typeface="+mn-lt"/>
              </a:rPr>
              <a:t>Être vigilant </a:t>
            </a:r>
            <a:r>
              <a:rPr lang="fr-FR" sz="1800" b="0" dirty="0">
                <a:solidFill>
                  <a:schemeClr val="tx1"/>
                </a:solidFill>
                <a:latin typeface="+mn-lt"/>
              </a:rPr>
              <a:t>sur </a:t>
            </a:r>
            <a:r>
              <a:rPr lang="fr-FR" sz="1800" b="0" dirty="0" smtClean="0">
                <a:solidFill>
                  <a:schemeClr val="tx1"/>
                </a:solidFill>
                <a:latin typeface="+mn-lt"/>
              </a:rPr>
              <a:t>sa propre conduite </a:t>
            </a:r>
            <a:r>
              <a:rPr lang="fr-FR" sz="1800" b="0" dirty="0">
                <a:solidFill>
                  <a:schemeClr val="tx1"/>
                </a:solidFill>
                <a:latin typeface="+mn-lt"/>
              </a:rPr>
              <a:t>et </a:t>
            </a:r>
            <a:r>
              <a:rPr lang="fr-FR" sz="1800" b="0" dirty="0" smtClean="0">
                <a:solidFill>
                  <a:schemeClr val="tx1"/>
                </a:solidFill>
                <a:latin typeface="+mn-lt"/>
              </a:rPr>
              <a:t>celle </a:t>
            </a:r>
            <a:r>
              <a:rPr lang="fr-FR" sz="1800" b="0" dirty="0">
                <a:solidFill>
                  <a:schemeClr val="tx1"/>
                </a:solidFill>
                <a:latin typeface="+mn-lt"/>
              </a:rPr>
              <a:t>de </a:t>
            </a:r>
            <a:r>
              <a:rPr lang="fr-FR" sz="1800" b="0" dirty="0" smtClean="0">
                <a:solidFill>
                  <a:schemeClr val="tx1"/>
                </a:solidFill>
                <a:latin typeface="+mn-lt"/>
              </a:rPr>
              <a:t>ses </a:t>
            </a:r>
            <a:r>
              <a:rPr lang="fr-FR" sz="1800" b="0" dirty="0">
                <a:solidFill>
                  <a:schemeClr val="tx1"/>
                </a:solidFill>
                <a:latin typeface="+mn-lt"/>
              </a:rPr>
              <a:t>collègues</a:t>
            </a:r>
          </a:p>
          <a:p>
            <a:pPr marL="285750" indent="-285750">
              <a:lnSpc>
                <a:spcPct val="150000"/>
              </a:lnSpc>
              <a:buBlip>
                <a:blip r:embed="rId3"/>
              </a:buBlip>
            </a:pPr>
            <a:r>
              <a:rPr lang="fr-FR" sz="1800" b="0" dirty="0" smtClean="0">
                <a:solidFill>
                  <a:schemeClr val="tx1"/>
                </a:solidFill>
                <a:latin typeface="+mn-lt"/>
              </a:rPr>
              <a:t>Oser </a:t>
            </a:r>
            <a:r>
              <a:rPr lang="fr-FR" sz="1800" b="0" dirty="0">
                <a:solidFill>
                  <a:schemeClr val="tx1"/>
                </a:solidFill>
                <a:latin typeface="+mn-lt"/>
              </a:rPr>
              <a:t>en parler </a:t>
            </a:r>
            <a:r>
              <a:rPr lang="fr-FR" sz="1800" b="0" dirty="0" smtClean="0">
                <a:solidFill>
                  <a:schemeClr val="tx1"/>
                </a:solidFill>
                <a:latin typeface="+mn-lt"/>
              </a:rPr>
              <a:t>lorsqu’on considère </a:t>
            </a:r>
            <a:r>
              <a:rPr lang="fr-FR" sz="1800" b="0" dirty="0">
                <a:solidFill>
                  <a:schemeClr val="tx1"/>
                </a:solidFill>
                <a:latin typeface="+mn-lt"/>
              </a:rPr>
              <a:t>qu’un collègue </a:t>
            </a:r>
            <a:r>
              <a:rPr lang="fr-FR" sz="1800" b="0" dirty="0" smtClean="0">
                <a:solidFill>
                  <a:schemeClr val="tx1"/>
                </a:solidFill>
                <a:latin typeface="+mn-lt"/>
              </a:rPr>
              <a:t>prend des risques</a:t>
            </a:r>
            <a:endParaRPr lang="fr-FR" sz="1800" b="0" dirty="0">
              <a:solidFill>
                <a:schemeClr val="tx1"/>
              </a:solidFill>
              <a:latin typeface="+mn-lt"/>
            </a:endParaRPr>
          </a:p>
          <a:p>
            <a:pPr marL="285750" indent="-285750">
              <a:lnSpc>
                <a:spcPct val="150000"/>
              </a:lnSpc>
              <a:buBlip>
                <a:blip r:embed="rId3"/>
              </a:buBlip>
            </a:pPr>
            <a:r>
              <a:rPr lang="fr-FR" sz="1800" b="0" dirty="0" smtClean="0">
                <a:solidFill>
                  <a:schemeClr val="tx1"/>
                </a:solidFill>
                <a:latin typeface="+mn-lt"/>
              </a:rPr>
              <a:t>Respecter les règles de circulation</a:t>
            </a:r>
          </a:p>
          <a:p>
            <a:pPr marL="285750" indent="-285750">
              <a:lnSpc>
                <a:spcPct val="150000"/>
              </a:lnSpc>
              <a:buBlip>
                <a:blip r:embed="rId3"/>
              </a:buBlip>
            </a:pPr>
            <a:r>
              <a:rPr lang="fr-FR" sz="1800" b="0" dirty="0" smtClean="0">
                <a:solidFill>
                  <a:schemeClr val="tx1"/>
                </a:solidFill>
                <a:latin typeface="+mn-lt"/>
              </a:rPr>
              <a:t>Nous organiser pour ne pas manipuler un téléphone ou un GPS quand on conduit</a:t>
            </a:r>
          </a:p>
          <a:p>
            <a:pPr marL="285750" indent="-285750">
              <a:lnSpc>
                <a:spcPct val="150000"/>
              </a:lnSpc>
              <a:buBlip>
                <a:blip r:embed="rId3"/>
              </a:buBlip>
            </a:pPr>
            <a:r>
              <a:rPr lang="fr-FR" sz="1800" b="0" dirty="0" smtClean="0">
                <a:solidFill>
                  <a:schemeClr val="tx1"/>
                </a:solidFill>
                <a:latin typeface="+mn-lt"/>
              </a:rPr>
              <a:t>Faire des audits de conduite</a:t>
            </a:r>
          </a:p>
          <a:p>
            <a:pPr marL="285750" indent="-285750">
              <a:lnSpc>
                <a:spcPct val="150000"/>
              </a:lnSpc>
              <a:buBlip>
                <a:blip r:embed="rId3"/>
              </a:buBlip>
            </a:pPr>
            <a:r>
              <a:rPr lang="fr-FR" sz="1800" b="0" dirty="0" smtClean="0">
                <a:solidFill>
                  <a:schemeClr val="tx1"/>
                </a:solidFill>
                <a:latin typeface="+mn-lt"/>
              </a:rPr>
              <a:t>…</a:t>
            </a:r>
          </a:p>
          <a:p>
            <a:pPr marL="285750" indent="-285750">
              <a:lnSpc>
                <a:spcPct val="150000"/>
              </a:lnSpc>
              <a:buBlip>
                <a:blip r:embed="rId3"/>
              </a:buBlip>
            </a:pPr>
            <a:endParaRPr lang="fr-FR" sz="1800" b="0" dirty="0" smtClean="0">
              <a:solidFill>
                <a:schemeClr val="tx1"/>
              </a:solidFill>
              <a:latin typeface="+mn-lt"/>
            </a:endParaRPr>
          </a:p>
          <a:p>
            <a:endParaRPr lang="fr-FR" sz="1800" i="0" dirty="0">
              <a:solidFill>
                <a:schemeClr val="tx1"/>
              </a:solidFill>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dirty="0">
              <a:solidFill>
                <a:schemeClr val="tx1"/>
              </a:solidFill>
              <a:latin typeface="+mn-lt"/>
            </a:endParaRPr>
          </a:p>
        </p:txBody>
      </p:sp>
      <p:pic>
        <p:nvPicPr>
          <p:cNvPr id="4" name="Imag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spTree>
    <p:extLst>
      <p:ext uri="{BB962C8B-B14F-4D97-AF65-F5344CB8AC3E}">
        <p14:creationId xmlns:p14="http://schemas.microsoft.com/office/powerpoint/2010/main" val="28990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24BBF67-2C2C-0149-BC36-036954CC8C8F}"/>
              </a:ext>
            </a:extLst>
          </p:cNvPr>
          <p:cNvSpPr txBox="1"/>
          <p:nvPr/>
        </p:nvSpPr>
        <p:spPr>
          <a:xfrm>
            <a:off x="1384300" y="3623528"/>
            <a:ext cx="4572000" cy="400110"/>
          </a:xfrm>
          <a:prstGeom prst="rect">
            <a:avLst/>
          </a:prstGeom>
          <a:noFill/>
        </p:spPr>
        <p:txBody>
          <a:bodyPr wrap="square" rtlCol="0">
            <a:spAutoFit/>
          </a:bodyPr>
          <a:lstStyle/>
          <a:p>
            <a:r>
              <a:rPr kumimoji="0" lang="fr-FR" sz="2000" b="1" i="0" u="none" strike="noStrike" kern="1200" cap="none" spc="0" normalizeH="0" baseline="0" noProof="0" dirty="0" smtClean="0">
                <a:ln>
                  <a:noFill/>
                </a:ln>
                <a:solidFill>
                  <a:srgbClr val="FFFFFF"/>
                </a:solidFill>
                <a:effectLst/>
                <a:uLnTx/>
                <a:uFillTx/>
                <a:latin typeface="Ubuntu" panose="020B0504030602030204" pitchFamily="34" charset="0"/>
                <a:ea typeface="+mn-ea"/>
                <a:cs typeface="+mn-cs"/>
              </a:rPr>
              <a:t>Annexes</a:t>
            </a:r>
            <a:endParaRPr lang="fr-FR" sz="2000" dirty="0">
              <a:solidFill>
                <a:schemeClr val="bg1"/>
              </a:solidFill>
            </a:endParaRPr>
          </a:p>
        </p:txBody>
      </p:sp>
      <p:sp>
        <p:nvSpPr>
          <p:cNvPr id="3" name="ZoneTexte 2">
            <a:extLst>
              <a:ext uri="{FF2B5EF4-FFF2-40B4-BE49-F238E27FC236}">
                <a16:creationId xmlns:a16="http://schemas.microsoft.com/office/drawing/2014/main" id="{7985EF96-A0A0-D243-97D3-164B921EA338}"/>
              </a:ext>
            </a:extLst>
          </p:cNvPr>
          <p:cNvSpPr txBox="1"/>
          <p:nvPr/>
        </p:nvSpPr>
        <p:spPr>
          <a:xfrm>
            <a:off x="1384300" y="1939925"/>
            <a:ext cx="1447800" cy="1384995"/>
          </a:xfrm>
          <a:prstGeom prst="rect">
            <a:avLst/>
          </a:prstGeom>
          <a:noFill/>
        </p:spPr>
        <p:txBody>
          <a:bodyPr wrap="square" rtlCol="0">
            <a:spAutoFit/>
          </a:bodyPr>
          <a:lstStyle/>
          <a:p>
            <a:pPr algn="ctr"/>
            <a:r>
              <a:rPr lang="fr-FR" sz="2800" b="1" cap="small" dirty="0">
                <a:solidFill>
                  <a:schemeClr val="bg1"/>
                </a:solidFill>
              </a:rPr>
              <a:t>Boîte </a:t>
            </a:r>
          </a:p>
          <a:p>
            <a:pPr algn="ctr"/>
            <a:r>
              <a:rPr lang="fr-FR" sz="2800" b="1" cap="small" dirty="0">
                <a:solidFill>
                  <a:schemeClr val="bg1"/>
                </a:solidFill>
              </a:rPr>
              <a:t>à outils </a:t>
            </a:r>
            <a:r>
              <a:rPr lang="fr-FR" sz="2800" b="1" cap="small" dirty="0" smtClean="0">
                <a:solidFill>
                  <a:schemeClr val="bg1"/>
                </a:solidFill>
              </a:rPr>
              <a:t>n°7</a:t>
            </a:r>
            <a:endParaRPr lang="fr-FR" sz="2800" cap="small" dirty="0">
              <a:solidFill>
                <a:schemeClr val="bg1"/>
              </a:solidFill>
            </a:endParaRPr>
          </a:p>
        </p:txBody>
      </p:sp>
      <p:pic>
        <p:nvPicPr>
          <p:cNvPr id="4" name="Imag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79700" y="1502071"/>
            <a:ext cx="2376264" cy="2260701"/>
          </a:xfrm>
          <a:prstGeom prst="rect">
            <a:avLst/>
          </a:prstGeom>
        </p:spPr>
      </p:pic>
      <p:sp>
        <p:nvSpPr>
          <p:cNvPr id="5" name="ZoneTexte 4"/>
          <p:cNvSpPr txBox="1"/>
          <p:nvPr/>
        </p:nvSpPr>
        <p:spPr>
          <a:xfrm>
            <a:off x="5499100" y="4999593"/>
            <a:ext cx="4572000" cy="369332"/>
          </a:xfrm>
          <a:prstGeom prst="rect">
            <a:avLst/>
          </a:prstGeom>
          <a:noFill/>
        </p:spPr>
        <p:txBody>
          <a:bodyPr wrap="square" rtlCol="0">
            <a:spAutoFit/>
          </a:bodyPr>
          <a:lstStyle/>
          <a:p>
            <a:pPr algn="r"/>
            <a:r>
              <a:rPr lang="fr-FR" b="1" dirty="0" smtClean="0"/>
              <a:t>Version externe du 29 janvier 2021</a:t>
            </a:r>
            <a:endParaRPr lang="fr-FR" b="1" dirty="0"/>
          </a:p>
        </p:txBody>
      </p:sp>
    </p:spTree>
    <p:extLst>
      <p:ext uri="{BB962C8B-B14F-4D97-AF65-F5344CB8AC3E}">
        <p14:creationId xmlns:p14="http://schemas.microsoft.com/office/powerpoint/2010/main" val="71487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47440" y="821427"/>
            <a:ext cx="10345960" cy="707886"/>
          </a:xfrm>
          <a:prstGeom prst="rect">
            <a:avLst/>
          </a:prstGeom>
        </p:spPr>
        <p:txBody>
          <a:bodyPr wrap="square">
            <a:spAutoFit/>
          </a:bodyPr>
          <a:lstStyle/>
          <a:p>
            <a:r>
              <a:rPr lang="fr-FR" sz="2000" dirty="0" smtClean="0">
                <a:solidFill>
                  <a:srgbClr val="00B2A9"/>
                </a:solidFill>
                <a:ea typeface="+mj-ea"/>
                <a:cs typeface="+mj-cs"/>
              </a:rPr>
              <a:t>Dans la mise en pratique, où en sommes-nous ? En se posant collectivement quelques questions… </a:t>
            </a:r>
            <a:endParaRPr lang="fr-FR" sz="2000" dirty="0">
              <a:solidFill>
                <a:srgbClr val="00B2A9"/>
              </a:solidFill>
              <a:ea typeface="+mj-ea"/>
              <a:cs typeface="+mj-cs"/>
            </a:endParaRPr>
          </a:p>
          <a:p>
            <a:endParaRPr lang="fr-FR" sz="2000" dirty="0">
              <a:solidFill>
                <a:schemeClr val="tx2"/>
              </a:solidFill>
              <a:latin typeface="Calibri (Corps)"/>
              <a:ea typeface="+mj-ea"/>
              <a:cs typeface="+mj-cs"/>
            </a:endParaRPr>
          </a:p>
        </p:txBody>
      </p:sp>
      <p:sp>
        <p:nvSpPr>
          <p:cNvPr id="14" name="Titre 1">
            <a:extLst>
              <a:ext uri="{FF2B5EF4-FFF2-40B4-BE49-F238E27FC236}">
                <a16:creationId xmlns:a16="http://schemas.microsoft.com/office/drawing/2014/main" id="{2DE3674A-3ED6-0C43-93A5-752EB9AC40CB}"/>
              </a:ext>
            </a:extLst>
          </p:cNvPr>
          <p:cNvSpPr txBox="1">
            <a:spLocks/>
          </p:cNvSpPr>
          <p:nvPr/>
        </p:nvSpPr>
        <p:spPr>
          <a:xfrm>
            <a:off x="317500" y="339725"/>
            <a:ext cx="7924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solidFill>
                  <a:srgbClr val="00B2A9"/>
                </a:solidFill>
                <a:latin typeface="+mn-lt"/>
              </a:rPr>
              <a:t>Les fondamentaux, c’est notre vie, c’est ma vie</a:t>
            </a:r>
            <a:endParaRPr lang="fr-FR" sz="2800" dirty="0">
              <a:solidFill>
                <a:srgbClr val="00B2A9"/>
              </a:solidFill>
              <a:latin typeface="+mn-lt"/>
            </a:endParaRPr>
          </a:p>
        </p:txBody>
      </p:sp>
      <p:sp>
        <p:nvSpPr>
          <p:cNvPr id="16" name="Rectangle 15"/>
          <p:cNvSpPr/>
          <p:nvPr/>
        </p:nvSpPr>
        <p:spPr>
          <a:xfrm>
            <a:off x="317500" y="1292198"/>
            <a:ext cx="10059583" cy="3247043"/>
          </a:xfrm>
          <a:prstGeom prst="rect">
            <a:avLst/>
          </a:prstGeom>
        </p:spPr>
        <p:txBody>
          <a:bodyPr wrap="square">
            <a:spAutoFit/>
          </a:bodyPr>
          <a:lstStyle/>
          <a:p>
            <a:pPr marL="342900" indent="-342900">
              <a:spcBef>
                <a:spcPts val="600"/>
              </a:spcBef>
              <a:buBlip>
                <a:blip r:embed="rId3"/>
              </a:buBlip>
            </a:pPr>
            <a:r>
              <a:rPr lang="fr-FR" dirty="0" smtClean="0"/>
              <a:t>Est-ce </a:t>
            </a:r>
            <a:r>
              <a:rPr lang="fr-FR" dirty="0"/>
              <a:t>que je connais les fondamentaux et je sais pourquoi ils me protègent ? </a:t>
            </a:r>
          </a:p>
          <a:p>
            <a:pPr marL="342900" indent="-342900">
              <a:spcBef>
                <a:spcPts val="600"/>
              </a:spcBef>
              <a:buBlip>
                <a:blip r:embed="rId3"/>
              </a:buBlip>
            </a:pPr>
            <a:r>
              <a:rPr lang="fr-FR" dirty="0"/>
              <a:t>Comment je m’organise individuellement et collectivement pour les mettre en pratique (témoignages réguliers, partage au sein des équipes, etc.) ? </a:t>
            </a:r>
          </a:p>
          <a:p>
            <a:pPr marL="342900" indent="-342900">
              <a:spcBef>
                <a:spcPts val="600"/>
              </a:spcBef>
              <a:buBlip>
                <a:blip r:embed="rId3"/>
              </a:buBlip>
            </a:pPr>
            <a:r>
              <a:rPr lang="fr-FR" dirty="0" smtClean="0"/>
              <a:t>Face à une situation à risque, comment je m’assure que je reste concentré, que j’évacue les </a:t>
            </a:r>
            <a:r>
              <a:rPr lang="fr-FR" dirty="0"/>
              <a:t>préoccupations passagères, </a:t>
            </a:r>
            <a:r>
              <a:rPr lang="fr-FR" dirty="0" smtClean="0"/>
              <a:t>que je sors du </a:t>
            </a:r>
            <a:r>
              <a:rPr lang="fr-FR" dirty="0"/>
              <a:t>mode </a:t>
            </a:r>
            <a:r>
              <a:rPr lang="fr-FR" dirty="0" smtClean="0"/>
              <a:t>routine ? </a:t>
            </a:r>
          </a:p>
          <a:p>
            <a:pPr marL="342900" indent="-342900">
              <a:spcBef>
                <a:spcPts val="600"/>
              </a:spcBef>
              <a:buBlip>
                <a:blip r:embed="rId3"/>
              </a:buBlip>
            </a:pPr>
            <a:r>
              <a:rPr lang="fr-FR" dirty="0" smtClean="0"/>
              <a:t>Que pouvons-nous changer dans notre organisation, nos comportements pour les respecter ? </a:t>
            </a:r>
          </a:p>
          <a:p>
            <a:pPr marL="342900" indent="-342900">
              <a:spcBef>
                <a:spcPts val="600"/>
              </a:spcBef>
              <a:buBlip>
                <a:blip r:embed="rId3"/>
              </a:buBlip>
            </a:pPr>
            <a:r>
              <a:rPr lang="fr-FR" dirty="0" smtClean="0"/>
              <a:t>Comment développer la vigilance partagée pour veiller les uns sur les autres ?  </a:t>
            </a:r>
          </a:p>
          <a:p>
            <a:pPr marL="342900" indent="-342900">
              <a:spcBef>
                <a:spcPts val="600"/>
              </a:spcBef>
              <a:buBlip>
                <a:blip r:embed="rId3"/>
              </a:buBlip>
            </a:pPr>
            <a:r>
              <a:rPr lang="fr-FR" dirty="0" smtClean="0"/>
              <a:t>Comment valoriser le professionnalisme et développer la fierté associée à l’application de ces gestes qui sauvent ? </a:t>
            </a:r>
          </a:p>
          <a:p>
            <a:endParaRPr lang="fr-FR" dirty="0"/>
          </a:p>
        </p:txBody>
      </p:sp>
      <p:pic>
        <p:nvPicPr>
          <p:cNvPr id="2" name="Image 1"/>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4263" y="4302125"/>
            <a:ext cx="10707663" cy="1191083"/>
          </a:xfrm>
          <a:prstGeom prst="rect">
            <a:avLst/>
          </a:prstGeom>
        </p:spPr>
      </p:pic>
    </p:spTree>
    <p:extLst>
      <p:ext uri="{BB962C8B-B14F-4D97-AF65-F5344CB8AC3E}">
        <p14:creationId xmlns:p14="http://schemas.microsoft.com/office/powerpoint/2010/main" val="421985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ea typeface="+mj-ea"/>
                <a:cs typeface="+mj-cs"/>
              </a:rPr>
              <a:t>Données nationales</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90545"/>
            <a:ext cx="9982200" cy="447838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lvl="2" algn="just">
              <a:spcAft>
                <a:spcPts val="600"/>
              </a:spcAft>
            </a:pPr>
            <a:endParaRPr lang="fr-FR" sz="1400" dirty="0" smtClean="0">
              <a:ea typeface="Calibri" panose="020F0502020204030204" pitchFamily="34" charset="0"/>
              <a:cs typeface="Times New Roman" panose="02020603050405020304" pitchFamily="18" charset="0"/>
            </a:endParaRPr>
          </a:p>
        </p:txBody>
      </p:sp>
      <p:sp>
        <p:nvSpPr>
          <p:cNvPr id="7" name="Rectangle 6"/>
          <p:cNvSpPr/>
          <p:nvPr/>
        </p:nvSpPr>
        <p:spPr>
          <a:xfrm>
            <a:off x="317500" y="871988"/>
            <a:ext cx="4515628" cy="646331"/>
          </a:xfrm>
          <a:prstGeom prst="rect">
            <a:avLst/>
          </a:prstGeom>
        </p:spPr>
        <p:txBody>
          <a:bodyPr wrap="square">
            <a:spAutoFit/>
          </a:bodyPr>
          <a:lstStyle/>
          <a:p>
            <a:pPr marL="342900" lvl="0" indent="-342900">
              <a:spcBef>
                <a:spcPts val="600"/>
              </a:spcBef>
              <a:spcAft>
                <a:spcPts val="600"/>
              </a:spcAft>
              <a:buBlip>
                <a:blip r:embed="rId3"/>
              </a:buBlip>
              <a:tabLst>
                <a:tab pos="547370" algn="l"/>
                <a:tab pos="449580" algn="l"/>
              </a:tabLst>
            </a:pPr>
            <a:r>
              <a:rPr lang="fr-FR" dirty="0" smtClean="0">
                <a:ea typeface="+mj-ea"/>
                <a:cs typeface="+mj-cs"/>
              </a:rPr>
              <a:t>L’observatoire national interministériel de la Sécurité routière</a:t>
            </a:r>
            <a:endParaRPr lang="fr-FR" sz="1200" dirty="0" smtClean="0">
              <a:ea typeface="+mj-ea"/>
              <a:cs typeface="+mj-cs"/>
            </a:endParaRPr>
          </a:p>
        </p:txBody>
      </p:sp>
      <p:pic>
        <p:nvPicPr>
          <p:cNvPr id="3" name="Imag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7428" y="842804"/>
            <a:ext cx="5486400" cy="4697173"/>
          </a:xfrm>
          <a:prstGeom prst="rect">
            <a:avLst/>
          </a:prstGeom>
        </p:spPr>
      </p:pic>
      <p:pic>
        <p:nvPicPr>
          <p:cNvPr id="6" name="Imag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328" y="1466553"/>
            <a:ext cx="4495800" cy="3896701"/>
          </a:xfrm>
          <a:prstGeom prst="rect">
            <a:avLst/>
          </a:prstGeom>
        </p:spPr>
      </p:pic>
      <p:sp>
        <p:nvSpPr>
          <p:cNvPr id="8" name="Rectangle 7"/>
          <p:cNvSpPr/>
          <p:nvPr/>
        </p:nvSpPr>
        <p:spPr>
          <a:xfrm>
            <a:off x="167497" y="5364859"/>
            <a:ext cx="4515628" cy="230832"/>
          </a:xfrm>
          <a:prstGeom prst="rect">
            <a:avLst/>
          </a:prstGeom>
        </p:spPr>
        <p:txBody>
          <a:bodyPr wrap="square">
            <a:spAutoFit/>
          </a:bodyPr>
          <a:lstStyle/>
          <a:p>
            <a:pPr algn="ctr"/>
            <a:r>
              <a:rPr lang="fr-FR" sz="900" dirty="0" smtClean="0"/>
              <a:t>Evolution de la mortalité routière des types d’usagers par trimestre pour chaque année</a:t>
            </a:r>
            <a:endParaRPr lang="fr-FR" sz="900" dirty="0"/>
          </a:p>
        </p:txBody>
      </p:sp>
    </p:spTree>
    <p:extLst>
      <p:ext uri="{BB962C8B-B14F-4D97-AF65-F5344CB8AC3E}">
        <p14:creationId xmlns:p14="http://schemas.microsoft.com/office/powerpoint/2010/main" val="29061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62527" y="1395630"/>
            <a:ext cx="1008957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2000" b="1" dirty="0">
                <a:solidFill>
                  <a:schemeClr val="tx2"/>
                </a:solidFill>
                <a:ea typeface="+mj-ea"/>
                <a:cs typeface="+mj-cs"/>
              </a:rPr>
              <a:t>Le décret n°2020-605 du 22 mai 2020</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100" dirty="0">
              <a:solidFill>
                <a:srgbClr val="0563C1"/>
              </a:solidFill>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fr-FR" dirty="0"/>
              <a:t>À l'occasion du Comité interministériel de la sécurité routière (CISR), du 9 janvier 2018, le Premier ministre annonçait 18 mesures fortes pour faire baisser la mortalité sur les routes. Le 22 mai 2020, plusieurs d'entre elles entrent en vigueur avec le décret n°2020-605. Elles portent sur l'utilisation du téléphone au volant et la lutte contre l'alcoolémie par une extension des mesures de rétention, de suspension du permis de conduire, et sur une meilleure protection des piétons</a:t>
            </a:r>
            <a:r>
              <a:rPr lang="fr-FR" dirty="0" smtClean="0"/>
              <a:t>.</a:t>
            </a:r>
          </a:p>
          <a:p>
            <a:pPr lvl="0" eaLnBrk="0" fontAlgn="base" hangingPunct="0">
              <a:spcBef>
                <a:spcPct val="0"/>
              </a:spcBef>
              <a:spcAft>
                <a:spcPct val="0"/>
              </a:spcAft>
            </a:pPr>
            <a:endParaRPr kumimoji="0" lang="fr-FR" altLang="fr-FR" sz="1100" b="0" i="0" u="none" strike="noStrike" cap="none" normalizeH="0" baseline="0" dirty="0" smtClean="0">
              <a:ln>
                <a:noFill/>
              </a:ln>
              <a:solidFill>
                <a:srgbClr val="0563C1"/>
              </a:solidFill>
              <a:effectLst/>
              <a:latin typeface="Arial" panose="020B0604020202020204" pitchFamily="34" charset="0"/>
              <a:ea typeface="Calibri" panose="020F0502020204030204" pitchFamily="34" charset="0"/>
            </a:endParaRPr>
          </a:p>
          <a:p>
            <a:pPr lvl="0" eaLnBrk="0" fontAlgn="base" hangingPunct="0">
              <a:spcBef>
                <a:spcPct val="0"/>
              </a:spcBef>
              <a:spcAft>
                <a:spcPct val="0"/>
              </a:spcAft>
            </a:pPr>
            <a:r>
              <a:rPr lang="fr-FR" altLang="fr-FR" b="1" dirty="0"/>
              <a:t>La mesure la plus forte porte sur l’utilisation du téléphone au volant, puisque le permis peut désormais être retiré aux conducteurs tenant un téléphone en main en commettant en même temps une autre </a:t>
            </a:r>
            <a:r>
              <a:rPr lang="fr-FR" altLang="fr-FR" b="1" dirty="0" smtClean="0"/>
              <a:t>infraction </a:t>
            </a:r>
            <a:r>
              <a:rPr lang="fr-FR" b="1" dirty="0"/>
              <a:t>en matière de règles de conduite des véhicules, de vitesse, de croisement, de dépassement, d'intersection et de priorités de passage. Constatée par les forces de l'ordre, cette rétention pourra être suivie d'une suspension du permis de conduire pour une durée maximale de six mois. ​​</a:t>
            </a:r>
            <a:endParaRPr lang="fr-FR" altLang="fr-FR" b="1"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smtClean="0"/>
          </a:p>
        </p:txBody>
      </p:sp>
      <p:sp>
        <p:nvSpPr>
          <p:cNvPr id="6"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ea typeface="+mj-ea"/>
                <a:cs typeface="+mj-cs"/>
              </a:rPr>
              <a:t>R</a:t>
            </a:r>
            <a:r>
              <a:rPr lang="fr-FR" sz="2800" b="1" dirty="0" smtClean="0">
                <a:solidFill>
                  <a:schemeClr val="tx2"/>
                </a:solidFill>
                <a:ea typeface="+mj-ea"/>
                <a:cs typeface="+mj-cs"/>
              </a:rPr>
              <a:t>éférentiel associé</a:t>
            </a:r>
            <a:endParaRPr lang="fr-FR" sz="2800" dirty="0"/>
          </a:p>
        </p:txBody>
      </p:sp>
    </p:spTree>
    <p:extLst>
      <p:ext uri="{BB962C8B-B14F-4D97-AF65-F5344CB8AC3E}">
        <p14:creationId xmlns:p14="http://schemas.microsoft.com/office/powerpoint/2010/main" val="107765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ea typeface="+mj-ea"/>
                <a:cs typeface="+mj-cs"/>
              </a:rPr>
              <a:t>R</a:t>
            </a:r>
            <a:r>
              <a:rPr lang="fr-FR" sz="2800" b="1" dirty="0" smtClean="0">
                <a:solidFill>
                  <a:schemeClr val="tx2"/>
                </a:solidFill>
                <a:ea typeface="+mj-ea"/>
                <a:cs typeface="+mj-cs"/>
              </a:rPr>
              <a:t>éférentiel associé</a:t>
            </a: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90545"/>
            <a:ext cx="9982200" cy="447838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lvl="2" algn="just">
              <a:spcAft>
                <a:spcPts val="600"/>
              </a:spcAft>
            </a:pPr>
            <a:endParaRPr lang="fr-FR" sz="1400" dirty="0" smtClean="0">
              <a:ea typeface="Calibri" panose="020F0502020204030204" pitchFamily="34" charset="0"/>
              <a:cs typeface="Times New Roman" panose="02020603050405020304" pitchFamily="18" charset="0"/>
            </a:endParaRPr>
          </a:p>
        </p:txBody>
      </p:sp>
      <p:sp>
        <p:nvSpPr>
          <p:cNvPr id="3" name="Rectangle 2"/>
          <p:cNvSpPr/>
          <p:nvPr/>
        </p:nvSpPr>
        <p:spPr>
          <a:xfrm>
            <a:off x="318032" y="1254125"/>
            <a:ext cx="4876268" cy="3185487"/>
          </a:xfrm>
          <a:prstGeom prst="rect">
            <a:avLst/>
          </a:prstGeom>
        </p:spPr>
        <p:txBody>
          <a:bodyPr wrap="square">
            <a:spAutoFit/>
          </a:bodyPr>
          <a:lstStyle/>
          <a:p>
            <a:pPr marL="342900" lvl="0" indent="-342900">
              <a:spcBef>
                <a:spcPts val="600"/>
              </a:spcBef>
              <a:spcAft>
                <a:spcPts val="600"/>
              </a:spcAft>
              <a:buBlip>
                <a:blip r:embed="rId3"/>
              </a:buBlip>
              <a:tabLst>
                <a:tab pos="547370" algn="l"/>
                <a:tab pos="449580" algn="l"/>
              </a:tabLst>
            </a:pPr>
            <a:r>
              <a:rPr lang="fr-FR" sz="2000" dirty="0">
                <a:solidFill>
                  <a:schemeClr val="tx2"/>
                </a:solidFill>
                <a:ea typeface="+mj-ea"/>
                <a:cs typeface="+mj-cs"/>
              </a:rPr>
              <a:t>Accident de mission</a:t>
            </a:r>
          </a:p>
          <a:p>
            <a:r>
              <a:rPr lang="fr-FR" sz="1600" dirty="0"/>
              <a:t>Un accident de mission est un accident qui a lieu à l'occasion d'un </a:t>
            </a:r>
            <a:r>
              <a:rPr lang="fr-FR" sz="1600" b="1" dirty="0"/>
              <a:t>déplacement nécessaire à l'exécution du travail</a:t>
            </a:r>
            <a:r>
              <a:rPr lang="fr-FR" sz="1600" dirty="0"/>
              <a:t>. C'est un accident du travail (article L. 411-1 du Code de la Sécurité sociale). Dans un accident de mission, la responsabilité pénale du collaborateur peut être engagée en cas d'infraction au Code de la route ou d'accident corporel qu'il aurait occasionné. Mais la responsabilité pénale et civile de l'employeur peut aussi être engagée s'il est établi un manque de prévention de sa part à l'origine d'un accident de la route</a:t>
            </a:r>
            <a:r>
              <a:rPr lang="fr-FR" sz="1600" dirty="0" smtClean="0"/>
              <a:t>.</a:t>
            </a:r>
          </a:p>
          <a:p>
            <a:endParaRPr lang="fr-FR" sz="1600" dirty="0"/>
          </a:p>
        </p:txBody>
      </p:sp>
      <p:sp>
        <p:nvSpPr>
          <p:cNvPr id="5" name="Rectangle 4"/>
          <p:cNvSpPr/>
          <p:nvPr/>
        </p:nvSpPr>
        <p:spPr>
          <a:xfrm>
            <a:off x="5499100" y="1263627"/>
            <a:ext cx="4876800" cy="3924151"/>
          </a:xfrm>
          <a:prstGeom prst="rect">
            <a:avLst/>
          </a:prstGeom>
        </p:spPr>
        <p:txBody>
          <a:bodyPr wrap="square">
            <a:spAutoFit/>
          </a:bodyPr>
          <a:lstStyle/>
          <a:p>
            <a:pPr marL="342900" indent="-342900">
              <a:spcBef>
                <a:spcPts val="600"/>
              </a:spcBef>
              <a:spcAft>
                <a:spcPts val="600"/>
              </a:spcAft>
              <a:buBlip>
                <a:blip r:embed="rId3"/>
              </a:buBlip>
              <a:tabLst>
                <a:tab pos="547370" algn="l"/>
                <a:tab pos="449580" algn="l"/>
              </a:tabLst>
            </a:pPr>
            <a:r>
              <a:rPr lang="fr-FR" sz="2000" dirty="0">
                <a:solidFill>
                  <a:schemeClr val="tx2"/>
                </a:solidFill>
                <a:ea typeface="+mj-ea"/>
                <a:cs typeface="+mj-cs"/>
              </a:rPr>
              <a:t>Accident de trajet</a:t>
            </a:r>
          </a:p>
          <a:p>
            <a:r>
              <a:rPr lang="fr-FR" sz="1600" dirty="0" smtClean="0"/>
              <a:t>Un </a:t>
            </a:r>
            <a:r>
              <a:rPr lang="fr-FR" sz="1600" dirty="0"/>
              <a:t>accident de trajet est un accident qui se produit à l'occasion d'un </a:t>
            </a:r>
            <a:r>
              <a:rPr lang="fr-FR" sz="1600" b="1" dirty="0"/>
              <a:t>déplacement entre le domicile et le lieu de travail</a:t>
            </a:r>
            <a:r>
              <a:rPr lang="fr-FR" sz="1600" dirty="0"/>
              <a:t> ou </a:t>
            </a:r>
            <a:r>
              <a:rPr lang="fr-FR" sz="1600" b="1" dirty="0"/>
              <a:t>entre le lieu de travail et le lieu de restauration habituel</a:t>
            </a:r>
            <a:r>
              <a:rPr lang="fr-FR" sz="1600" dirty="0"/>
              <a:t>. La loi l'assimile à un accident du travail (article L. 411-2 du Code de la Sécurité sociale), mais du fait de la nature non professionnelle du déplacement, la prévention du risque trajet ne dépend pas d'une obligation légale. La mise en œuvre d'un plan de prévention doit être le résultat d'une volonté partagée entre l'employeur et son collaborateur.</a:t>
            </a:r>
          </a:p>
          <a:p>
            <a:r>
              <a:rPr lang="fr-FR" sz="1600" b="1" dirty="0"/>
              <a:t>À noter</a:t>
            </a:r>
            <a:r>
              <a:rPr lang="fr-FR" sz="1600" dirty="0"/>
              <a:t> : en termes de tarification, les accidents de trajet ne sont pas imputés </a:t>
            </a:r>
            <a:r>
              <a:rPr lang="fr-FR" sz="1600" dirty="0" smtClean="0"/>
              <a:t>au </a:t>
            </a:r>
            <a:r>
              <a:rPr lang="fr-FR" sz="1600" dirty="0"/>
              <a:t>compte </a:t>
            </a:r>
            <a:r>
              <a:rPr lang="fr-FR" sz="1600" dirty="0" smtClean="0"/>
              <a:t>de l’employeur </a:t>
            </a:r>
            <a:r>
              <a:rPr lang="fr-FR" sz="1600" dirty="0"/>
              <a:t>directement, mais font l'objet d'une majoration de </a:t>
            </a:r>
            <a:r>
              <a:rPr lang="fr-FR" sz="1600" dirty="0" smtClean="0"/>
              <a:t>son </a:t>
            </a:r>
            <a:r>
              <a:rPr lang="fr-FR" sz="1600" dirty="0"/>
              <a:t>taux.</a:t>
            </a:r>
          </a:p>
        </p:txBody>
      </p:sp>
    </p:spTree>
    <p:extLst>
      <p:ext uri="{BB962C8B-B14F-4D97-AF65-F5344CB8AC3E}">
        <p14:creationId xmlns:p14="http://schemas.microsoft.com/office/powerpoint/2010/main" val="31555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8829" y="340429"/>
            <a:ext cx="5865850" cy="3809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593">
              <a:lnSpc>
                <a:spcPct val="90000"/>
              </a:lnSpc>
              <a:spcBef>
                <a:spcPts val="450"/>
              </a:spcBef>
              <a:buClr>
                <a:srgbClr val="005EB8"/>
              </a:buClr>
              <a:buSzPct val="70000"/>
            </a:pPr>
            <a:r>
              <a:rPr lang="fr-FR" sz="2799" b="1" dirty="0" smtClean="0">
                <a:solidFill>
                  <a:srgbClr val="005EB8"/>
                </a:solidFill>
              </a:rPr>
              <a:t>L’arrimage</a:t>
            </a:r>
            <a:endParaRPr lang="fr-FR" sz="2799" dirty="0">
              <a:solidFill>
                <a:srgbClr val="575756"/>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8829" y="863009"/>
            <a:ext cx="9979564" cy="3656635"/>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lvl="1">
              <a:spcAft>
                <a:spcPts val="600"/>
              </a:spcAft>
            </a:pPr>
            <a:r>
              <a:rPr lang="fr-FR" sz="1999" dirty="0">
                <a:solidFill>
                  <a:srgbClr val="0070C0"/>
                </a:solidFill>
              </a:rPr>
              <a:t>Actions à prendre en compte dans l’arrimage &gt;</a:t>
            </a:r>
            <a:r>
              <a:rPr lang="fr-FR" sz="1799" dirty="0">
                <a:solidFill>
                  <a:srgbClr val="005EB8"/>
                </a:solidFill>
              </a:rPr>
              <a:t> </a:t>
            </a:r>
            <a:r>
              <a:rPr lang="fr-FR" sz="1799" dirty="0">
                <a:solidFill>
                  <a:srgbClr val="575756"/>
                </a:solidFill>
              </a:rPr>
              <a:t>la qualité est essentielle pour assurer la sécurité </a:t>
            </a:r>
          </a:p>
          <a:p>
            <a:pPr marL="0" lvl="1">
              <a:spcAft>
                <a:spcPts val="600"/>
              </a:spcAft>
            </a:pPr>
            <a:endParaRPr lang="fr-FR" sz="1799" dirty="0">
              <a:solidFill>
                <a:srgbClr val="575756"/>
              </a:solidFill>
            </a:endParaRPr>
          </a:p>
          <a:p>
            <a:pPr marL="0" lvl="1">
              <a:spcAft>
                <a:spcPts val="600"/>
              </a:spcAft>
            </a:pPr>
            <a:endParaRPr lang="fr-FR" sz="1799" dirty="0">
              <a:solidFill>
                <a:srgbClr val="575756"/>
              </a:solidFill>
            </a:endParaRPr>
          </a:p>
          <a:p>
            <a:pPr marL="0" lvl="1">
              <a:spcAft>
                <a:spcPts val="600"/>
              </a:spcAft>
            </a:pPr>
            <a:endParaRPr lang="fr-FR" sz="1799" dirty="0">
              <a:solidFill>
                <a:srgbClr val="575756"/>
              </a:solidFill>
            </a:endParaRPr>
          </a:p>
          <a:p>
            <a:pPr lvl="1">
              <a:spcAft>
                <a:spcPts val="600"/>
              </a:spcAft>
            </a:pPr>
            <a:r>
              <a:rPr lang="fr-FR" sz="1799" dirty="0">
                <a:solidFill>
                  <a:srgbClr val="575756"/>
                </a:solidFill>
              </a:rPr>
              <a:t/>
            </a:r>
            <a:br>
              <a:rPr lang="fr-FR" sz="1799" dirty="0">
                <a:solidFill>
                  <a:srgbClr val="575756"/>
                </a:solidFill>
              </a:rPr>
            </a:br>
            <a:endParaRPr lang="fr-FR" sz="1799" dirty="0">
              <a:solidFill>
                <a:srgbClr val="575756"/>
              </a:solidFill>
            </a:endParaRPr>
          </a:p>
          <a:p>
            <a:pPr marL="742726" lvl="1" indent="-285664">
              <a:spcAft>
                <a:spcPts val="600"/>
              </a:spcAft>
              <a:buBlip>
                <a:blip r:embed="rId2"/>
              </a:buBlip>
            </a:pPr>
            <a:endParaRPr lang="fr-FR" sz="1100" dirty="0">
              <a:solidFill>
                <a:srgbClr val="575756"/>
              </a:solidFill>
            </a:endParaRPr>
          </a:p>
          <a:p>
            <a:pPr>
              <a:spcBef>
                <a:spcPts val="0"/>
              </a:spcBef>
              <a:spcAft>
                <a:spcPts val="600"/>
              </a:spcAft>
            </a:pPr>
            <a:endParaRPr lang="fr-FR" sz="1399" dirty="0">
              <a:solidFill>
                <a:srgbClr val="575756"/>
              </a:solidFill>
              <a:latin typeface="Calibri" panose="020F0502020204030204"/>
            </a:endParaRPr>
          </a:p>
          <a:p>
            <a:pPr>
              <a:defRPr/>
            </a:pPr>
            <a:endParaRPr lang="fr-FR" sz="1399" dirty="0">
              <a:solidFill>
                <a:srgbClr val="575756"/>
              </a:solidFill>
              <a:latin typeface="Calibri" panose="020F0502020204030204"/>
            </a:endParaRPr>
          </a:p>
        </p:txBody>
      </p:sp>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8300" y="3089895"/>
            <a:ext cx="4403228" cy="2363839"/>
          </a:xfrm>
          <a:prstGeom prst="rect">
            <a:avLst/>
          </a:prstGeom>
        </p:spPr>
      </p:pic>
      <p:sp>
        <p:nvSpPr>
          <p:cNvPr id="6" name="Titre 1">
            <a:extLst>
              <a:ext uri="{FF2B5EF4-FFF2-40B4-BE49-F238E27FC236}">
                <a16:creationId xmlns:a16="http://schemas.microsoft.com/office/drawing/2014/main" id="{A544A809-BB4D-0E42-8C6B-2AA0C0AF91FB}"/>
              </a:ext>
            </a:extLst>
          </p:cNvPr>
          <p:cNvSpPr txBox="1">
            <a:spLocks/>
          </p:cNvSpPr>
          <p:nvPr/>
        </p:nvSpPr>
        <p:spPr>
          <a:xfrm>
            <a:off x="3061302" y="1254588"/>
            <a:ext cx="7632098" cy="1835307"/>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lvl="1">
              <a:spcAft>
                <a:spcPts val="600"/>
              </a:spcAft>
            </a:pPr>
            <a:r>
              <a:rPr lang="fr-FR" sz="1799" dirty="0">
                <a:solidFill>
                  <a:srgbClr val="575756"/>
                </a:solidFill>
              </a:rPr>
              <a:t>De nombreux accidents du travail ont pour origine des défauts d’arrimage : </a:t>
            </a:r>
          </a:p>
          <a:p>
            <a:pPr marL="1199787" lvl="2" indent="-285664">
              <a:spcAft>
                <a:spcPts val="600"/>
              </a:spcAft>
              <a:buBlip>
                <a:blip r:embed="rId2"/>
              </a:buBlip>
            </a:pPr>
            <a:r>
              <a:rPr lang="fr-FR" sz="1599" dirty="0">
                <a:solidFill>
                  <a:srgbClr val="575756"/>
                </a:solidFill>
              </a:rPr>
              <a:t>Heurts de l’opérateur par une charge désarrimée (pas bien attachée) </a:t>
            </a:r>
          </a:p>
          <a:p>
            <a:pPr marL="1199787" lvl="2" indent="-285664">
              <a:spcAft>
                <a:spcPts val="600"/>
              </a:spcAft>
              <a:buBlip>
                <a:blip r:embed="rId2"/>
              </a:buBlip>
            </a:pPr>
            <a:r>
              <a:rPr lang="fr-FR" sz="1599" dirty="0">
                <a:solidFill>
                  <a:srgbClr val="575756"/>
                </a:solidFill>
              </a:rPr>
              <a:t>Déplacement intempestif de la charge conduisant à la chute du véhicule </a:t>
            </a:r>
          </a:p>
          <a:p>
            <a:pPr marL="1199787" lvl="2" indent="-285664">
              <a:spcAft>
                <a:spcPts val="600"/>
              </a:spcAft>
              <a:buBlip>
                <a:blip r:embed="rId2"/>
              </a:buBlip>
            </a:pPr>
            <a:r>
              <a:rPr lang="fr-FR" sz="1599" dirty="0">
                <a:solidFill>
                  <a:srgbClr val="575756"/>
                </a:solidFill>
              </a:rPr>
              <a:t>Pénétration de la charge dans la cabine </a:t>
            </a:r>
          </a:p>
          <a:p>
            <a:pPr marL="1199787" lvl="2" indent="-285664">
              <a:spcAft>
                <a:spcPts val="600"/>
              </a:spcAft>
              <a:buBlip>
                <a:blip r:embed="rId2"/>
              </a:buBlip>
            </a:pPr>
            <a:r>
              <a:rPr lang="fr-FR" sz="1599" dirty="0">
                <a:solidFill>
                  <a:srgbClr val="575756"/>
                </a:solidFill>
              </a:rPr>
              <a:t>Heurts ou écrasement d’un tiers par chute de la charge sur la voie publique </a:t>
            </a:r>
            <a:endParaRPr lang="fr-FR" sz="1599" dirty="0" smtClean="0">
              <a:solidFill>
                <a:srgbClr val="575756"/>
              </a:solidFill>
            </a:endParaRPr>
          </a:p>
          <a:p>
            <a:pPr marL="1199787" lvl="2" indent="-285664">
              <a:spcAft>
                <a:spcPts val="600"/>
              </a:spcAft>
              <a:buBlip>
                <a:blip r:embed="rId2"/>
              </a:buBlip>
            </a:pPr>
            <a:endParaRPr lang="fr-FR" sz="1599" dirty="0">
              <a:solidFill>
                <a:srgbClr val="575756"/>
              </a:solidFill>
            </a:endParaRPr>
          </a:p>
          <a:p>
            <a:pPr marL="1199787" lvl="2" indent="-285664">
              <a:spcAft>
                <a:spcPts val="600"/>
              </a:spcAft>
              <a:buBlip>
                <a:blip r:embed="rId2"/>
              </a:buBlip>
            </a:pPr>
            <a:endParaRPr lang="fr-FR" sz="1599" dirty="0" smtClean="0">
              <a:solidFill>
                <a:srgbClr val="575756"/>
              </a:solidFill>
            </a:endParaRPr>
          </a:p>
          <a:p>
            <a:pPr lvl="2">
              <a:spcAft>
                <a:spcPts val="600"/>
              </a:spcAft>
            </a:pPr>
            <a:endParaRPr lang="fr-FR" sz="1599" dirty="0">
              <a:solidFill>
                <a:srgbClr val="575756"/>
              </a:solidFill>
            </a:endParaRPr>
          </a:p>
          <a:p>
            <a:pPr lvl="2">
              <a:spcAft>
                <a:spcPts val="600"/>
              </a:spcAft>
            </a:pPr>
            <a:endParaRPr lang="fr-FR" sz="1599" dirty="0">
              <a:solidFill>
                <a:srgbClr val="575756"/>
              </a:solidFill>
            </a:endParaRPr>
          </a:p>
        </p:txBody>
      </p:sp>
      <p:pic>
        <p:nvPicPr>
          <p:cNvPr id="10" name="Image 9"/>
          <p:cNvPicPr>
            <a:picLocks noChangeAspect="1"/>
          </p:cNvPicPr>
          <p:nvPr/>
        </p:nvPicPr>
        <p:blipFill rotWithShape="1">
          <a:blip r:embed="rId4" cstate="email">
            <a:extLst>
              <a:ext uri="{28A0092B-C50C-407E-A947-70E740481C1C}">
                <a14:useLocalDpi xmlns:a14="http://schemas.microsoft.com/office/drawing/2010/main"/>
              </a:ext>
            </a:extLst>
          </a:blip>
          <a:srcRect t="-7758" b="-740"/>
          <a:stretch/>
        </p:blipFill>
        <p:spPr>
          <a:xfrm>
            <a:off x="331529" y="1536866"/>
            <a:ext cx="3110171" cy="1219199"/>
          </a:xfrm>
          <a:prstGeom prst="rect">
            <a:avLst/>
          </a:prstGeom>
        </p:spPr>
      </p:pic>
    </p:spTree>
    <p:extLst>
      <p:ext uri="{BB962C8B-B14F-4D97-AF65-F5344CB8AC3E}">
        <p14:creationId xmlns:p14="http://schemas.microsoft.com/office/powerpoint/2010/main" val="260271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8829" y="340429"/>
            <a:ext cx="5865850" cy="3809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593">
              <a:lnSpc>
                <a:spcPct val="90000"/>
              </a:lnSpc>
              <a:spcBef>
                <a:spcPts val="450"/>
              </a:spcBef>
              <a:buClr>
                <a:srgbClr val="005EB8"/>
              </a:buClr>
              <a:buSzPct val="70000"/>
            </a:pPr>
            <a:r>
              <a:rPr lang="fr-FR" sz="2799" b="1" dirty="0" smtClean="0">
                <a:solidFill>
                  <a:srgbClr val="005EB8"/>
                </a:solidFill>
              </a:rPr>
              <a:t>L’arrimage</a:t>
            </a:r>
            <a:endParaRPr lang="fr-FR" sz="2799" dirty="0">
              <a:solidFill>
                <a:srgbClr val="575756"/>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8829" y="873689"/>
            <a:ext cx="9979564" cy="3656635"/>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lvl="1">
              <a:spcAft>
                <a:spcPts val="600"/>
              </a:spcAft>
            </a:pPr>
            <a:r>
              <a:rPr lang="fr-FR" sz="1999" dirty="0">
                <a:solidFill>
                  <a:srgbClr val="005EB8"/>
                </a:solidFill>
              </a:rPr>
              <a:t>L’arrimage : les principes d’un arrimage en sécurité </a:t>
            </a:r>
            <a:endParaRPr lang="fr-FR" sz="1799" dirty="0">
              <a:solidFill>
                <a:srgbClr val="575756"/>
              </a:solidFill>
            </a:endParaRPr>
          </a:p>
          <a:p>
            <a:pPr lvl="1">
              <a:spcAft>
                <a:spcPts val="600"/>
              </a:spcAft>
            </a:pPr>
            <a:r>
              <a:rPr lang="fr-FR" sz="1799" dirty="0">
                <a:solidFill>
                  <a:srgbClr val="575756"/>
                </a:solidFill>
              </a:rPr>
              <a:t/>
            </a:r>
            <a:br>
              <a:rPr lang="fr-FR" sz="1799" dirty="0">
                <a:solidFill>
                  <a:srgbClr val="575756"/>
                </a:solidFill>
              </a:rPr>
            </a:br>
            <a:endParaRPr lang="fr-FR" sz="1799" dirty="0">
              <a:solidFill>
                <a:srgbClr val="575756"/>
              </a:solidFill>
            </a:endParaRPr>
          </a:p>
          <a:p>
            <a:pPr marL="742726" lvl="1" indent="-285664">
              <a:spcAft>
                <a:spcPts val="600"/>
              </a:spcAft>
              <a:buBlip>
                <a:blip r:embed="rId3"/>
              </a:buBlip>
            </a:pPr>
            <a:endParaRPr lang="fr-FR" sz="1100" dirty="0" smtClean="0">
              <a:solidFill>
                <a:srgbClr val="575756"/>
              </a:solidFill>
            </a:endParaRPr>
          </a:p>
          <a:p>
            <a:pPr marL="742726" lvl="1" indent="-285664">
              <a:spcAft>
                <a:spcPts val="600"/>
              </a:spcAft>
              <a:buBlip>
                <a:blip r:embed="rId3"/>
              </a:buBlip>
            </a:pPr>
            <a:endParaRPr lang="fr-FR" sz="1100" dirty="0">
              <a:solidFill>
                <a:srgbClr val="575756"/>
              </a:solidFill>
            </a:endParaRPr>
          </a:p>
          <a:p>
            <a:pPr>
              <a:spcBef>
                <a:spcPts val="0"/>
              </a:spcBef>
              <a:spcAft>
                <a:spcPts val="600"/>
              </a:spcAft>
            </a:pPr>
            <a:endParaRPr lang="fr-FR" sz="1399" dirty="0">
              <a:solidFill>
                <a:srgbClr val="575756"/>
              </a:solidFill>
              <a:latin typeface="Calibri" panose="020F0502020204030204"/>
            </a:endParaRPr>
          </a:p>
          <a:p>
            <a:pPr>
              <a:defRPr/>
            </a:pPr>
            <a:endParaRPr lang="fr-FR" sz="1399" dirty="0">
              <a:solidFill>
                <a:srgbClr val="575756"/>
              </a:solidFill>
              <a:latin typeface="Calibri" panose="020F0502020204030204"/>
            </a:endParaRPr>
          </a:p>
        </p:txBody>
      </p:sp>
      <p:sp>
        <p:nvSpPr>
          <p:cNvPr id="6" name="Titre 1">
            <a:extLst>
              <a:ext uri="{FF2B5EF4-FFF2-40B4-BE49-F238E27FC236}">
                <a16:creationId xmlns:a16="http://schemas.microsoft.com/office/drawing/2014/main" id="{A544A809-BB4D-0E42-8C6B-2AA0C0AF91FB}"/>
              </a:ext>
            </a:extLst>
          </p:cNvPr>
          <p:cNvSpPr txBox="1">
            <a:spLocks/>
          </p:cNvSpPr>
          <p:nvPr/>
        </p:nvSpPr>
        <p:spPr>
          <a:xfrm>
            <a:off x="341054" y="1464993"/>
            <a:ext cx="6695620" cy="4132532"/>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spcAft>
                <a:spcPts val="600"/>
              </a:spcAft>
            </a:pPr>
            <a:r>
              <a:rPr lang="fr-FR" dirty="0">
                <a:solidFill>
                  <a:srgbClr val="575756"/>
                </a:solidFill>
              </a:rPr>
              <a:t>En amont : </a:t>
            </a:r>
          </a:p>
          <a:p>
            <a:pPr marL="285387" indent="-285664">
              <a:spcAft>
                <a:spcPts val="600"/>
              </a:spcAft>
              <a:buBlip>
                <a:blip r:embed="rId3"/>
              </a:buBlip>
            </a:pPr>
            <a:r>
              <a:rPr lang="fr-FR" b="0" dirty="0">
                <a:solidFill>
                  <a:srgbClr val="575756"/>
                </a:solidFill>
              </a:rPr>
              <a:t>Obligation de formation à la réalisation d’un arrimage en sécurité</a:t>
            </a:r>
          </a:p>
          <a:p>
            <a:pPr>
              <a:spcAft>
                <a:spcPts val="600"/>
              </a:spcAft>
            </a:pPr>
            <a:endParaRPr lang="fr-FR" b="0" dirty="0" smtClean="0">
              <a:solidFill>
                <a:srgbClr val="575756"/>
              </a:solidFill>
            </a:endParaRPr>
          </a:p>
          <a:p>
            <a:pPr>
              <a:spcAft>
                <a:spcPts val="600"/>
              </a:spcAft>
            </a:pPr>
            <a:r>
              <a:rPr lang="fr-FR" dirty="0" smtClean="0">
                <a:solidFill>
                  <a:srgbClr val="575756"/>
                </a:solidFill>
              </a:rPr>
              <a:t>Avant </a:t>
            </a:r>
            <a:r>
              <a:rPr lang="fr-FR" dirty="0">
                <a:solidFill>
                  <a:srgbClr val="575756"/>
                </a:solidFill>
              </a:rPr>
              <a:t>l’opération : </a:t>
            </a:r>
          </a:p>
          <a:p>
            <a:pPr marL="285387" indent="-285664">
              <a:spcAft>
                <a:spcPts val="600"/>
              </a:spcAft>
              <a:buBlip>
                <a:blip r:embed="rId3"/>
              </a:buBlip>
            </a:pPr>
            <a:r>
              <a:rPr lang="fr-FR" b="0" dirty="0">
                <a:solidFill>
                  <a:srgbClr val="575756"/>
                </a:solidFill>
              </a:rPr>
              <a:t>Port des EPI et réalisation d’un TOP </a:t>
            </a:r>
          </a:p>
          <a:p>
            <a:pPr>
              <a:spcAft>
                <a:spcPts val="600"/>
              </a:spcAft>
            </a:pPr>
            <a:r>
              <a:rPr lang="fr-FR" b="0" dirty="0">
                <a:solidFill>
                  <a:srgbClr val="575756"/>
                </a:solidFill>
              </a:rPr>
              <a:t>Pendant l’opération : </a:t>
            </a:r>
          </a:p>
          <a:p>
            <a:pPr marL="285387" indent="-285664">
              <a:spcAft>
                <a:spcPts val="600"/>
              </a:spcAft>
              <a:buBlip>
                <a:blip r:embed="rId3"/>
              </a:buBlip>
            </a:pPr>
            <a:r>
              <a:rPr lang="fr-FR" b="0" dirty="0">
                <a:solidFill>
                  <a:srgbClr val="575756"/>
                </a:solidFill>
              </a:rPr>
              <a:t>Le chargement doit être le plus compact possible (éviter le vide) </a:t>
            </a:r>
          </a:p>
          <a:p>
            <a:pPr marL="285387" indent="-285664">
              <a:spcAft>
                <a:spcPts val="600"/>
              </a:spcAft>
              <a:buBlip>
                <a:blip r:embed="rId3"/>
              </a:buBlip>
            </a:pPr>
            <a:r>
              <a:rPr lang="fr-FR" b="0" dirty="0">
                <a:solidFill>
                  <a:srgbClr val="575756"/>
                </a:solidFill>
              </a:rPr>
              <a:t>La charge doit être calée vers la cabine du camion (contre la paroi avant) </a:t>
            </a:r>
          </a:p>
          <a:p>
            <a:pPr marL="285387" indent="-285664">
              <a:spcAft>
                <a:spcPts val="600"/>
              </a:spcAft>
              <a:buBlip>
                <a:blip r:embed="rId3"/>
              </a:buBlip>
            </a:pPr>
            <a:r>
              <a:rPr lang="fr-FR" b="0" dirty="0" smtClean="0">
                <a:solidFill>
                  <a:srgbClr val="575756"/>
                </a:solidFill>
              </a:rPr>
              <a:t>Sangler </a:t>
            </a:r>
            <a:r>
              <a:rPr lang="fr-FR" b="0" dirty="0">
                <a:solidFill>
                  <a:srgbClr val="575756"/>
                </a:solidFill>
              </a:rPr>
              <a:t>vers le bas pour éviter les glissements ou le basculement</a:t>
            </a:r>
          </a:p>
          <a:p>
            <a:pPr marL="285387" indent="-285664">
              <a:spcAft>
                <a:spcPts val="600"/>
              </a:spcAft>
              <a:buBlip>
                <a:blip r:embed="rId3"/>
              </a:buBlip>
            </a:pPr>
            <a:r>
              <a:rPr lang="fr-FR" b="0" dirty="0">
                <a:solidFill>
                  <a:srgbClr val="575756"/>
                </a:solidFill>
              </a:rPr>
              <a:t>Vérifier le </a:t>
            </a:r>
            <a:r>
              <a:rPr lang="fr-FR" b="0" dirty="0" err="1">
                <a:solidFill>
                  <a:srgbClr val="575756"/>
                </a:solidFill>
              </a:rPr>
              <a:t>sanglage</a:t>
            </a:r>
            <a:r>
              <a:rPr lang="fr-FR" b="0" dirty="0">
                <a:solidFill>
                  <a:srgbClr val="575756"/>
                </a:solidFill>
              </a:rPr>
              <a:t> après quelques kilomètres ou après un freinage brusque ou après la rencontre d’une situation anormale</a:t>
            </a:r>
          </a:p>
          <a:p>
            <a:pPr marL="285387" indent="-285664">
              <a:spcAft>
                <a:spcPts val="600"/>
              </a:spcAft>
              <a:buBlip>
                <a:blip r:embed="rId3"/>
              </a:buBlip>
            </a:pPr>
            <a:r>
              <a:rPr lang="fr-FR" b="0" dirty="0">
                <a:solidFill>
                  <a:srgbClr val="575756"/>
                </a:solidFill>
              </a:rPr>
              <a:t>Avant le déchargement vérifier l’état de l’amarrage </a:t>
            </a:r>
          </a:p>
          <a:p>
            <a:pPr marL="285387" indent="-285664">
              <a:spcAft>
                <a:spcPts val="600"/>
              </a:spcAft>
              <a:buBlip>
                <a:blip r:embed="rId3"/>
              </a:buBlip>
            </a:pPr>
            <a:r>
              <a:rPr lang="fr-FR" b="0" dirty="0">
                <a:solidFill>
                  <a:srgbClr val="575756"/>
                </a:solidFill>
              </a:rPr>
              <a:t>Utilisation des tapis antiglisse sous les </a:t>
            </a:r>
            <a:r>
              <a:rPr lang="fr-FR" b="0" dirty="0" smtClean="0">
                <a:solidFill>
                  <a:srgbClr val="575756"/>
                </a:solidFill>
              </a:rPr>
              <a:t>charges.</a:t>
            </a:r>
            <a:endParaRPr lang="fr-FR" b="0" dirty="0">
              <a:solidFill>
                <a:srgbClr val="575756"/>
              </a:solidFill>
            </a:endParaRPr>
          </a:p>
          <a:p>
            <a:pPr>
              <a:spcAft>
                <a:spcPts val="600"/>
              </a:spcAft>
            </a:pPr>
            <a:endParaRPr lang="fr-FR" b="0" dirty="0">
              <a:solidFill>
                <a:srgbClr val="575756"/>
              </a:solidFill>
            </a:endParaRPr>
          </a:p>
          <a:p>
            <a:pPr marL="285387" indent="-285664">
              <a:spcAft>
                <a:spcPts val="600"/>
              </a:spcAft>
              <a:buBlip>
                <a:blip r:embed="rId3"/>
              </a:buBlip>
            </a:pPr>
            <a:endParaRPr lang="fr-FR" dirty="0">
              <a:solidFill>
                <a:srgbClr val="575756"/>
              </a:solidFill>
            </a:endParaRPr>
          </a:p>
          <a:p>
            <a:pPr>
              <a:spcAft>
                <a:spcPts val="600"/>
              </a:spcAft>
            </a:pPr>
            <a:endParaRPr lang="fr-FR" dirty="0">
              <a:solidFill>
                <a:srgbClr val="575756"/>
              </a:solidFill>
            </a:endParaRPr>
          </a:p>
          <a:p>
            <a:pPr>
              <a:spcAft>
                <a:spcPts val="600"/>
              </a:spcAft>
            </a:pPr>
            <a:endParaRPr lang="fr-FR" dirty="0">
              <a:solidFill>
                <a:srgbClr val="575756"/>
              </a:solidFill>
            </a:endParaRPr>
          </a:p>
        </p:txBody>
      </p:sp>
      <p:pic>
        <p:nvPicPr>
          <p:cNvPr id="3" name="Image 2"/>
          <p:cNvPicPr>
            <a:picLocks noChangeAspect="1"/>
          </p:cNvPicPr>
          <p:nvPr/>
        </p:nvPicPr>
        <p:blipFill>
          <a:blip r:embed="rId4"/>
          <a:stretch>
            <a:fillRect/>
          </a:stretch>
        </p:blipFill>
        <p:spPr>
          <a:xfrm>
            <a:off x="7479739" y="857818"/>
            <a:ext cx="2123514" cy="2757233"/>
          </a:xfrm>
          <a:prstGeom prst="rect">
            <a:avLst/>
          </a:prstGeom>
        </p:spPr>
      </p:pic>
      <p:sp>
        <p:nvSpPr>
          <p:cNvPr id="8" name="Rectangle 7"/>
          <p:cNvSpPr/>
          <p:nvPr/>
        </p:nvSpPr>
        <p:spPr>
          <a:xfrm>
            <a:off x="6052950" y="4977880"/>
            <a:ext cx="2488543" cy="936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799">
              <a:solidFill>
                <a:srgbClr val="FFFFFF"/>
              </a:solidFill>
            </a:endParaRPr>
          </a:p>
        </p:txBody>
      </p:sp>
      <p:pic>
        <p:nvPicPr>
          <p:cNvPr id="5" name="Image 4"/>
          <p:cNvPicPr>
            <a:picLocks noChangeAspect="1"/>
          </p:cNvPicPr>
          <p:nvPr/>
        </p:nvPicPr>
        <p:blipFill>
          <a:blip r:embed="rId5"/>
          <a:stretch>
            <a:fillRect/>
          </a:stretch>
        </p:blipFill>
        <p:spPr>
          <a:xfrm>
            <a:off x="7098836" y="3532050"/>
            <a:ext cx="2894836" cy="2333009"/>
          </a:xfrm>
          <a:prstGeom prst="rect">
            <a:avLst/>
          </a:prstGeom>
        </p:spPr>
      </p:pic>
    </p:spTree>
    <p:extLst>
      <p:ext uri="{BB962C8B-B14F-4D97-AF65-F5344CB8AC3E}">
        <p14:creationId xmlns:p14="http://schemas.microsoft.com/office/powerpoint/2010/main" val="114580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8829" y="340429"/>
            <a:ext cx="5865850" cy="3809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593">
              <a:lnSpc>
                <a:spcPct val="90000"/>
              </a:lnSpc>
              <a:spcBef>
                <a:spcPts val="450"/>
              </a:spcBef>
              <a:buClr>
                <a:srgbClr val="005EB8"/>
              </a:buClr>
              <a:buSzPct val="70000"/>
            </a:pPr>
            <a:r>
              <a:rPr lang="fr-FR" sz="2799" b="1" dirty="0" smtClean="0">
                <a:solidFill>
                  <a:srgbClr val="005EB8"/>
                </a:solidFill>
              </a:rPr>
              <a:t>L’arrimage</a:t>
            </a:r>
            <a:endParaRPr lang="fr-FR" sz="2799" dirty="0">
              <a:solidFill>
                <a:srgbClr val="575756"/>
              </a:solidFill>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8829" y="873689"/>
            <a:ext cx="9979564" cy="3656635"/>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lvl="1">
              <a:spcAft>
                <a:spcPts val="600"/>
              </a:spcAft>
            </a:pPr>
            <a:r>
              <a:rPr lang="fr-FR" sz="1999" dirty="0">
                <a:solidFill>
                  <a:srgbClr val="005EB8"/>
                </a:solidFill>
              </a:rPr>
              <a:t>L’arrimage : les principes d’un arrimage en sécurité </a:t>
            </a:r>
            <a:endParaRPr lang="fr-FR" sz="1799" dirty="0">
              <a:solidFill>
                <a:srgbClr val="575756"/>
              </a:solidFill>
            </a:endParaRPr>
          </a:p>
          <a:p>
            <a:pPr lvl="1">
              <a:spcAft>
                <a:spcPts val="600"/>
              </a:spcAft>
            </a:pPr>
            <a:r>
              <a:rPr lang="fr-FR" sz="1799" dirty="0">
                <a:solidFill>
                  <a:srgbClr val="575756"/>
                </a:solidFill>
              </a:rPr>
              <a:t/>
            </a:r>
            <a:br>
              <a:rPr lang="fr-FR" sz="1799" dirty="0">
                <a:solidFill>
                  <a:srgbClr val="575756"/>
                </a:solidFill>
              </a:rPr>
            </a:br>
            <a:endParaRPr lang="fr-FR" sz="1799" dirty="0">
              <a:solidFill>
                <a:srgbClr val="575756"/>
              </a:solidFill>
            </a:endParaRPr>
          </a:p>
          <a:p>
            <a:pPr marL="742726" lvl="1" indent="-285664">
              <a:spcAft>
                <a:spcPts val="600"/>
              </a:spcAft>
              <a:buBlip>
                <a:blip r:embed="rId2"/>
              </a:buBlip>
            </a:pPr>
            <a:endParaRPr lang="fr-FR" sz="1100" dirty="0">
              <a:solidFill>
                <a:srgbClr val="575756"/>
              </a:solidFill>
            </a:endParaRPr>
          </a:p>
          <a:p>
            <a:pPr>
              <a:spcBef>
                <a:spcPts val="0"/>
              </a:spcBef>
              <a:spcAft>
                <a:spcPts val="600"/>
              </a:spcAft>
            </a:pPr>
            <a:endParaRPr lang="fr-FR" sz="1399" dirty="0">
              <a:solidFill>
                <a:srgbClr val="575756"/>
              </a:solidFill>
              <a:latin typeface="Calibri" panose="020F0502020204030204"/>
            </a:endParaRPr>
          </a:p>
          <a:p>
            <a:pPr>
              <a:defRPr/>
            </a:pPr>
            <a:endParaRPr lang="fr-FR" sz="1399" dirty="0">
              <a:solidFill>
                <a:srgbClr val="575756"/>
              </a:solidFill>
              <a:latin typeface="Calibri" panose="020F0502020204030204"/>
            </a:endParaRPr>
          </a:p>
        </p:txBody>
      </p:sp>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215" y="1711668"/>
            <a:ext cx="2626115" cy="3713769"/>
          </a:xfrm>
          <a:prstGeom prst="rect">
            <a:avLst/>
          </a:prstGeom>
        </p:spPr>
      </p:pic>
      <p:pic>
        <p:nvPicPr>
          <p:cNvPr id="9" name="Imag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7261" y="1293848"/>
            <a:ext cx="5300066" cy="4234760"/>
          </a:xfrm>
          <a:prstGeom prst="rect">
            <a:avLst/>
          </a:prstGeom>
        </p:spPr>
      </p:pic>
      <p:sp>
        <p:nvSpPr>
          <p:cNvPr id="10" name="ZoneTexte 9"/>
          <p:cNvSpPr txBox="1"/>
          <p:nvPr/>
        </p:nvSpPr>
        <p:spPr>
          <a:xfrm>
            <a:off x="623547" y="1373201"/>
            <a:ext cx="3802555" cy="338426"/>
          </a:xfrm>
          <a:prstGeom prst="rect">
            <a:avLst/>
          </a:prstGeom>
          <a:noFill/>
        </p:spPr>
        <p:txBody>
          <a:bodyPr wrap="square" rtlCol="0">
            <a:spAutoFit/>
          </a:bodyPr>
          <a:lstStyle/>
          <a:p>
            <a:r>
              <a:rPr lang="fr-FR" sz="1599" dirty="0" smtClean="0">
                <a:solidFill>
                  <a:srgbClr val="575756"/>
                </a:solidFill>
              </a:rPr>
              <a:t>Comment sangler un poteau ?</a:t>
            </a:r>
            <a:endParaRPr lang="fr-FR" sz="1599" dirty="0">
              <a:solidFill>
                <a:srgbClr val="575756"/>
              </a:solidFill>
            </a:endParaRPr>
          </a:p>
        </p:txBody>
      </p:sp>
      <p:sp>
        <p:nvSpPr>
          <p:cNvPr id="11" name="ZoneTexte 10"/>
          <p:cNvSpPr txBox="1"/>
          <p:nvPr/>
        </p:nvSpPr>
        <p:spPr>
          <a:xfrm>
            <a:off x="4584700" y="1293848"/>
            <a:ext cx="3802555" cy="338426"/>
          </a:xfrm>
          <a:prstGeom prst="rect">
            <a:avLst/>
          </a:prstGeom>
          <a:noFill/>
        </p:spPr>
        <p:txBody>
          <a:bodyPr wrap="square" rtlCol="0">
            <a:spAutoFit/>
          </a:bodyPr>
          <a:lstStyle/>
          <a:p>
            <a:r>
              <a:rPr lang="fr-FR" sz="1599" dirty="0" smtClean="0">
                <a:solidFill>
                  <a:srgbClr val="575756"/>
                </a:solidFill>
              </a:rPr>
              <a:t>Comment sangler un transformateur ?</a:t>
            </a:r>
            <a:endParaRPr lang="fr-FR" sz="1599" dirty="0">
              <a:solidFill>
                <a:srgbClr val="575756"/>
              </a:solidFill>
            </a:endParaRPr>
          </a:p>
        </p:txBody>
      </p:sp>
    </p:spTree>
    <p:extLst>
      <p:ext uri="{BB962C8B-B14F-4D97-AF65-F5344CB8AC3E}">
        <p14:creationId xmlns:p14="http://schemas.microsoft.com/office/powerpoint/2010/main" val="343591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rPr>
              <a:t>Le transport </a:t>
            </a:r>
            <a:r>
              <a:rPr lang="fr-FR" sz="2800" b="1" dirty="0">
                <a:solidFill>
                  <a:schemeClr val="tx2"/>
                </a:solidFill>
              </a:rPr>
              <a:t>de poteaux </a:t>
            </a:r>
          </a:p>
          <a:p>
            <a:pPr marL="0" lvl="2" defTabSz="685800">
              <a:lnSpc>
                <a:spcPct val="90000"/>
              </a:lnSpc>
              <a:spcBef>
                <a:spcPts val="450"/>
              </a:spcBef>
              <a:buClr>
                <a:srgbClr val="005EB8"/>
              </a:buClr>
              <a:buSzPct val="70000"/>
            </a:pPr>
            <a:endParaRPr lang="fr-FR" sz="2800" dirty="0"/>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73125"/>
            <a:ext cx="9982199"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lvl="1">
              <a:spcAft>
                <a:spcPts val="600"/>
              </a:spcAft>
            </a:pPr>
            <a:endParaRPr lang="fr-FR" sz="1400" dirty="0">
              <a:solidFill>
                <a:schemeClr val="tx1"/>
              </a:solidFill>
              <a:latin typeface="+mn-lt"/>
            </a:endParaRPr>
          </a:p>
        </p:txBody>
      </p:sp>
      <p:grpSp>
        <p:nvGrpSpPr>
          <p:cNvPr id="13" name="Groupe 12"/>
          <p:cNvGrpSpPr/>
          <p:nvPr/>
        </p:nvGrpSpPr>
        <p:grpSpPr>
          <a:xfrm>
            <a:off x="2860555" y="2103827"/>
            <a:ext cx="8280399" cy="3073800"/>
            <a:chOff x="241300" y="2397125"/>
            <a:chExt cx="8153400" cy="2947201"/>
          </a:xfrm>
        </p:grpSpPr>
        <p:pic>
          <p:nvPicPr>
            <p:cNvPr id="5" name="Image 4"/>
            <p:cNvPicPr>
              <a:picLocks noChangeAspect="1"/>
            </p:cNvPicPr>
            <p:nvPr/>
          </p:nvPicPr>
          <p:blipFill rotWithShape="1">
            <a:blip r:embed="rId2" cstate="email">
              <a:clrChange>
                <a:clrFrom>
                  <a:srgbClr val="FFFE01"/>
                </a:clrFrom>
                <a:clrTo>
                  <a:srgbClr val="FFFE01">
                    <a:alpha val="0"/>
                  </a:srgbClr>
                </a:clrTo>
              </a:clrChange>
              <a:extLst>
                <a:ext uri="{28A0092B-C50C-407E-A947-70E740481C1C}">
                  <a14:useLocalDpi xmlns:a14="http://schemas.microsoft.com/office/drawing/2010/main"/>
                </a:ext>
              </a:extLst>
            </a:blip>
            <a:srcRect/>
            <a:stretch/>
          </p:blipFill>
          <p:spPr>
            <a:xfrm>
              <a:off x="241300" y="2714110"/>
              <a:ext cx="4925170" cy="2630216"/>
            </a:xfrm>
            <a:prstGeom prst="rect">
              <a:avLst/>
            </a:prstGeom>
          </p:spPr>
        </p:pic>
        <p:pic>
          <p:nvPicPr>
            <p:cNvPr id="6" name="Imag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03700" y="2397125"/>
              <a:ext cx="4191000" cy="2911006"/>
            </a:xfrm>
            <a:prstGeom prst="rect">
              <a:avLst/>
            </a:prstGeom>
          </p:spPr>
        </p:pic>
      </p:grpSp>
      <p:sp>
        <p:nvSpPr>
          <p:cNvPr id="12" name="ZoneTexte 11"/>
          <p:cNvSpPr txBox="1"/>
          <p:nvPr/>
        </p:nvSpPr>
        <p:spPr>
          <a:xfrm>
            <a:off x="8040374" y="1276161"/>
            <a:ext cx="2286000" cy="1323439"/>
          </a:xfrm>
          <a:prstGeom prst="rect">
            <a:avLst/>
          </a:prstGeom>
          <a:noFill/>
        </p:spPr>
        <p:txBody>
          <a:bodyPr wrap="square" rtlCol="0">
            <a:spAutoFit/>
          </a:bodyPr>
          <a:lstStyle/>
          <a:p>
            <a:r>
              <a:rPr lang="fr-FR" sz="1600" dirty="0" smtClean="0">
                <a:solidFill>
                  <a:srgbClr val="FF0000"/>
                </a:solidFill>
              </a:rPr>
              <a:t>Dépassement maximum à l’avant de 3 m possible sous réserve d’un arrêté préfectoral (autorisation de portée locale) </a:t>
            </a:r>
            <a:endParaRPr lang="fr-FR" dirty="0">
              <a:solidFill>
                <a:srgbClr val="FF0000"/>
              </a:solidFill>
            </a:endParaRPr>
          </a:p>
        </p:txBody>
      </p:sp>
      <p:sp>
        <p:nvSpPr>
          <p:cNvPr id="7" name="ZoneTexte 6"/>
          <p:cNvSpPr txBox="1"/>
          <p:nvPr/>
        </p:nvSpPr>
        <p:spPr>
          <a:xfrm>
            <a:off x="5423723" y="2249762"/>
            <a:ext cx="2971800" cy="369332"/>
          </a:xfrm>
          <a:prstGeom prst="rect">
            <a:avLst/>
          </a:prstGeom>
          <a:noFill/>
        </p:spPr>
        <p:txBody>
          <a:bodyPr wrap="square" rtlCol="0">
            <a:spAutoFit/>
          </a:bodyPr>
          <a:lstStyle/>
          <a:p>
            <a:r>
              <a:rPr lang="fr-FR" dirty="0" smtClean="0"/>
              <a:t>Signalé à partir de 1 m</a:t>
            </a:r>
            <a:endParaRPr lang="fr-FR" dirty="0"/>
          </a:p>
        </p:txBody>
      </p:sp>
      <p:sp>
        <p:nvSpPr>
          <p:cNvPr id="9" name="Rectangle 8"/>
          <p:cNvSpPr/>
          <p:nvPr/>
        </p:nvSpPr>
        <p:spPr>
          <a:xfrm>
            <a:off x="2823585" y="2701925"/>
            <a:ext cx="1380115" cy="1193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2899785" y="2205378"/>
            <a:ext cx="1380115" cy="1193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177" y="2103828"/>
            <a:ext cx="3460791" cy="3252962"/>
          </a:xfrm>
          <a:prstGeom prst="rect">
            <a:avLst/>
          </a:prstGeom>
        </p:spPr>
      </p:pic>
      <p:sp>
        <p:nvSpPr>
          <p:cNvPr id="8" name="Rectangle 7"/>
          <p:cNvSpPr/>
          <p:nvPr/>
        </p:nvSpPr>
        <p:spPr>
          <a:xfrm>
            <a:off x="3302000" y="1480764"/>
            <a:ext cx="2133600" cy="9142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Dispositif réfléchissant + feu rouge ou gyrophare</a:t>
            </a:r>
            <a:endParaRPr lang="fr-FR" dirty="0"/>
          </a:p>
        </p:txBody>
      </p:sp>
    </p:spTree>
    <p:extLst>
      <p:ext uri="{BB962C8B-B14F-4D97-AF65-F5344CB8AC3E}">
        <p14:creationId xmlns:p14="http://schemas.microsoft.com/office/powerpoint/2010/main" val="25865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Liens utiles</a:t>
            </a:r>
            <a:endParaRPr lang="fr-FR" sz="2800" dirty="0">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21733" y="1025525"/>
            <a:ext cx="9042400" cy="449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lnSpc>
                <a:spcPct val="100000"/>
              </a:lnSpc>
            </a:pPr>
            <a:r>
              <a:rPr lang="fr-FR" sz="1800" dirty="0" smtClean="0">
                <a:latin typeface="+mn-lt"/>
              </a:rPr>
              <a:t>Une </a:t>
            </a:r>
            <a:r>
              <a:rPr lang="fr-FR" sz="1800" dirty="0">
                <a:latin typeface="+mn-lt"/>
              </a:rPr>
              <a:t>revue de la littérature scientifique en France et à l’étranger de 1990 à 2016 réalisée par Santé Publique France et publiée en juillet 2019 a permis de dégager les points </a:t>
            </a:r>
            <a:r>
              <a:rPr lang="fr-FR" sz="1800" dirty="0" smtClean="0">
                <a:latin typeface="+mn-lt"/>
              </a:rPr>
              <a:t>suivants sur les risques liés aux vélos </a:t>
            </a:r>
            <a:r>
              <a:rPr lang="fr-FR" sz="1800" dirty="0">
                <a:latin typeface="+mn-lt"/>
              </a:rPr>
              <a:t>: </a:t>
            </a:r>
          </a:p>
          <a:p>
            <a:pPr marL="0" lvl="1"/>
            <a:endParaRPr lang="fr-FR" sz="1000" b="1" dirty="0" smtClean="0"/>
          </a:p>
          <a:p>
            <a:pPr marL="0" lvl="1"/>
            <a:r>
              <a:rPr lang="fr-FR" b="1" dirty="0" smtClean="0"/>
              <a:t>Fréquence </a:t>
            </a:r>
            <a:r>
              <a:rPr lang="fr-FR" b="1" dirty="0"/>
              <a:t>et gravité des accidents et des décès </a:t>
            </a:r>
          </a:p>
          <a:p>
            <a:pPr marL="800100" lvl="1" indent="-342900">
              <a:spcBef>
                <a:spcPts val="600"/>
              </a:spcBef>
              <a:buBlip>
                <a:blip r:embed="rId3"/>
              </a:buBlip>
              <a:tabLst>
                <a:tab pos="547370" algn="l"/>
                <a:tab pos="449580" algn="l"/>
              </a:tabLst>
            </a:pPr>
            <a:r>
              <a:rPr lang="fr-FR" sz="1600" dirty="0" smtClean="0"/>
              <a:t>en </a:t>
            </a:r>
            <a:r>
              <a:rPr lang="fr-FR" sz="1600" dirty="0"/>
              <a:t>France, la part de la mortalité des cyclistes (environ 2% des décès sur la route) est légèrement plus faible que la part globale du vélo dans les déplacements qui est de l’ordre de 3 % </a:t>
            </a:r>
            <a:endParaRPr lang="fr-FR" sz="1600" dirty="0" smtClean="0"/>
          </a:p>
          <a:p>
            <a:pPr marL="800100" lvl="1" indent="-342900">
              <a:spcBef>
                <a:spcPts val="600"/>
              </a:spcBef>
              <a:buBlip>
                <a:blip r:embed="rId3"/>
              </a:buBlip>
              <a:tabLst>
                <a:tab pos="547370" algn="l"/>
                <a:tab pos="449580" algn="l"/>
              </a:tabLst>
            </a:pPr>
            <a:r>
              <a:rPr lang="fr-FR" sz="1600" dirty="0" smtClean="0"/>
              <a:t>selon </a:t>
            </a:r>
            <a:r>
              <a:rPr lang="fr-FR" sz="1600" dirty="0"/>
              <a:t>le bilan sécurité routière 2018, la gravité hors agglomération (12 cyclistes tués pour 100 cyclistes blessés) est cinq fois plus élevée qu’en </a:t>
            </a:r>
            <a:r>
              <a:rPr lang="fr-FR" sz="1600" dirty="0" smtClean="0"/>
              <a:t>agglomération</a:t>
            </a:r>
          </a:p>
          <a:p>
            <a:pPr marL="800100" lvl="1" indent="-342900">
              <a:spcBef>
                <a:spcPts val="600"/>
              </a:spcBef>
              <a:buBlip>
                <a:blip r:embed="rId3"/>
              </a:buBlip>
              <a:tabLst>
                <a:tab pos="547370" algn="l"/>
                <a:tab pos="449580" algn="l"/>
              </a:tabLst>
            </a:pPr>
            <a:r>
              <a:rPr lang="fr-FR" sz="1600" dirty="0" smtClean="0"/>
              <a:t>la </a:t>
            </a:r>
            <a:r>
              <a:rPr lang="fr-FR" sz="1600" dirty="0"/>
              <a:t>pratique du vélo en zone urbaine dense est associée à un risque d’accidents non négligeable </a:t>
            </a:r>
            <a:endParaRPr lang="fr-FR" sz="1600" dirty="0" smtClean="0"/>
          </a:p>
          <a:p>
            <a:pPr marL="800100" lvl="1" indent="-342900">
              <a:spcBef>
                <a:spcPts val="600"/>
              </a:spcBef>
              <a:buBlip>
                <a:blip r:embed="rId3"/>
              </a:buBlip>
              <a:tabLst>
                <a:tab pos="547370" algn="l"/>
                <a:tab pos="449580" algn="l"/>
              </a:tabLst>
            </a:pPr>
            <a:r>
              <a:rPr lang="fr-FR" sz="1600" dirty="0" smtClean="0"/>
              <a:t>les </a:t>
            </a:r>
            <a:r>
              <a:rPr lang="fr-FR" sz="1600" dirty="0"/>
              <a:t>adultes jeunes et les personnes de plus de 65 ans sont plus fréquemment victimes d’accidents de vélos. </a:t>
            </a:r>
          </a:p>
          <a:p>
            <a:endParaRPr lang="fr-FR" sz="1800" dirty="0">
              <a:latin typeface="+mn-lt"/>
            </a:endParaRPr>
          </a:p>
          <a:p>
            <a:pPr marL="0" lvl="1"/>
            <a:r>
              <a:rPr lang="fr-FR" sz="1600" dirty="0" smtClean="0">
                <a:solidFill>
                  <a:schemeClr val="tx1"/>
                </a:solidFill>
              </a:rPr>
              <a:t> </a:t>
            </a:r>
            <a:endParaRPr lang="fr-FR" sz="1600" dirty="0"/>
          </a:p>
        </p:txBody>
      </p:sp>
    </p:spTree>
    <p:extLst>
      <p:ext uri="{BB962C8B-B14F-4D97-AF65-F5344CB8AC3E}">
        <p14:creationId xmlns:p14="http://schemas.microsoft.com/office/powerpoint/2010/main" val="322590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Liens utiles</a:t>
            </a:r>
            <a:endParaRPr lang="fr-FR" sz="2800" dirty="0">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21732" y="1025525"/>
            <a:ext cx="9673168" cy="449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smtClean="0">
                <a:latin typeface="+mn-lt"/>
              </a:rPr>
              <a:t>Plus </a:t>
            </a:r>
            <a:r>
              <a:rPr lang="fr-FR" sz="2000" dirty="0">
                <a:latin typeface="+mn-lt"/>
              </a:rPr>
              <a:t>d'infos sur :</a:t>
            </a:r>
          </a:p>
          <a:p>
            <a:pPr marL="800100" lvl="1" indent="-342900">
              <a:spcBef>
                <a:spcPts val="600"/>
              </a:spcBef>
              <a:buBlip>
                <a:blip r:embed="rId3"/>
              </a:buBlip>
              <a:tabLst>
                <a:tab pos="547370" algn="l"/>
                <a:tab pos="449580" algn="l"/>
              </a:tabLst>
            </a:pPr>
            <a:r>
              <a:rPr lang="fr-FR" altLang="fr-FR" dirty="0" smtClean="0"/>
              <a:t>Le </a:t>
            </a:r>
            <a:r>
              <a:rPr lang="fr-FR" altLang="fr-FR" dirty="0"/>
              <a:t>téléphone et la conduite sur le site de la </a:t>
            </a:r>
            <a:r>
              <a:rPr lang="fr-FR" altLang="fr-FR" dirty="0">
                <a:hlinkClick r:id="rId4"/>
              </a:rPr>
              <a:t>Sécurité </a:t>
            </a:r>
            <a:r>
              <a:rPr lang="fr-FR" altLang="fr-FR" dirty="0" smtClean="0">
                <a:hlinkClick r:id="rId4"/>
              </a:rPr>
              <a:t>routière</a:t>
            </a:r>
            <a:r>
              <a:rPr lang="fr-FR" altLang="fr-FR" dirty="0"/>
              <a:t> </a:t>
            </a:r>
            <a:r>
              <a:rPr lang="fr-FR" altLang="fr-FR" dirty="0" smtClean="0"/>
              <a:t>;</a:t>
            </a:r>
          </a:p>
          <a:p>
            <a:pPr marL="800100" lvl="1" indent="-342900">
              <a:spcBef>
                <a:spcPts val="600"/>
              </a:spcBef>
              <a:buBlip>
                <a:blip r:embed="rId3"/>
              </a:buBlip>
              <a:tabLst>
                <a:tab pos="547370" algn="l"/>
                <a:tab pos="449580" algn="l"/>
              </a:tabLst>
            </a:pPr>
            <a:r>
              <a:rPr lang="fr-FR" sz="1800" dirty="0" smtClean="0">
                <a:solidFill>
                  <a:schemeClr val="tx1"/>
                </a:solidFill>
                <a:latin typeface="+mn-lt"/>
                <a:ea typeface="+mn-ea"/>
                <a:cs typeface="+mn-cs"/>
                <a:hlinkClick r:id="rId5"/>
              </a:rPr>
              <a:t>www.securite-routiere.gouv.fr</a:t>
            </a:r>
            <a:r>
              <a:rPr lang="fr-FR" sz="1800" dirty="0" smtClean="0">
                <a:solidFill>
                  <a:schemeClr val="tx1"/>
                </a:solidFill>
                <a:latin typeface="+mn-lt"/>
                <a:ea typeface="+mn-ea"/>
                <a:cs typeface="+mn-cs"/>
              </a:rPr>
              <a:t> ;</a:t>
            </a:r>
          </a:p>
          <a:p>
            <a:pPr marL="800100" lvl="1" indent="-342900">
              <a:spcBef>
                <a:spcPts val="600"/>
              </a:spcBef>
              <a:buBlip>
                <a:blip r:embed="rId3"/>
              </a:buBlip>
              <a:tabLst>
                <a:tab pos="547370" algn="l"/>
                <a:tab pos="449580" algn="l"/>
              </a:tabLst>
            </a:pPr>
            <a:r>
              <a:rPr lang="fr-FR" dirty="0">
                <a:hlinkClick r:id="rId6"/>
              </a:rPr>
              <a:t>https://</a:t>
            </a:r>
            <a:r>
              <a:rPr lang="fr-FR" dirty="0" smtClean="0">
                <a:hlinkClick r:id="rId6"/>
              </a:rPr>
              <a:t>www.securite-routiere.gouv.fr/chacun-sa-conduite/le-risque-routier-professionnel</a:t>
            </a:r>
            <a:r>
              <a:rPr lang="fr-FR" dirty="0" smtClean="0"/>
              <a:t> ;</a:t>
            </a:r>
          </a:p>
          <a:p>
            <a:pPr marL="800100" lvl="1" indent="-342900">
              <a:spcBef>
                <a:spcPts val="600"/>
              </a:spcBef>
              <a:buBlip>
                <a:blip r:embed="rId3"/>
              </a:buBlip>
              <a:tabLst>
                <a:tab pos="547370" algn="l"/>
                <a:tab pos="449580" algn="l"/>
              </a:tabLst>
            </a:pPr>
            <a:r>
              <a:rPr lang="fr-FR" dirty="0">
                <a:solidFill>
                  <a:srgbClr val="FF0000"/>
                </a:solidFill>
                <a:hlinkClick r:id="rId7"/>
              </a:rPr>
              <a:t>https://</a:t>
            </a:r>
            <a:r>
              <a:rPr lang="fr-FR" dirty="0" smtClean="0">
                <a:solidFill>
                  <a:srgbClr val="FF0000"/>
                </a:solidFill>
                <a:hlinkClick r:id="rId7"/>
              </a:rPr>
              <a:t>www.securite-routiere.gouv.fr/employeurs-engages</a:t>
            </a:r>
            <a:r>
              <a:rPr lang="fr-FR" dirty="0"/>
              <a:t> ;</a:t>
            </a:r>
            <a:endParaRPr lang="fr-FR" dirty="0">
              <a:solidFill>
                <a:srgbClr val="FF0000"/>
              </a:solidFill>
              <a:hlinkClick r:id="rId7"/>
            </a:endParaRPr>
          </a:p>
          <a:p>
            <a:pPr marL="800100" lvl="1" indent="-342900">
              <a:spcBef>
                <a:spcPts val="600"/>
              </a:spcBef>
              <a:buBlip>
                <a:blip r:embed="rId3"/>
              </a:buBlip>
              <a:tabLst>
                <a:tab pos="547370" algn="l"/>
                <a:tab pos="449580" algn="l"/>
              </a:tabLst>
            </a:pPr>
            <a:r>
              <a:rPr lang="fr-FR" dirty="0" smtClean="0">
                <a:solidFill>
                  <a:srgbClr val="FF0000"/>
                </a:solidFill>
                <a:hlinkClick r:id="rId7"/>
              </a:rPr>
              <a:t>https</a:t>
            </a:r>
            <a:r>
              <a:rPr lang="fr-FR" dirty="0">
                <a:solidFill>
                  <a:srgbClr val="FF0000"/>
                </a:solidFill>
                <a:hlinkClick r:id="rId7"/>
              </a:rPr>
              <a:t>://</a:t>
            </a:r>
            <a:r>
              <a:rPr lang="fr-FR" dirty="0" smtClean="0">
                <a:solidFill>
                  <a:srgbClr val="FF0000"/>
                </a:solidFill>
                <a:hlinkClick r:id="rId7"/>
              </a:rPr>
              <a:t>www.securite-routiere.gouv.fr/reglementation-liee-la-route/le-code-de-la-rue</a:t>
            </a:r>
            <a:r>
              <a:rPr lang="fr-FR" dirty="0" smtClean="0">
                <a:solidFill>
                  <a:srgbClr val="FF0000"/>
                </a:solidFill>
              </a:rPr>
              <a:t> ;</a:t>
            </a:r>
          </a:p>
          <a:p>
            <a:pPr marL="800100" lvl="1" indent="-342900">
              <a:spcBef>
                <a:spcPts val="600"/>
              </a:spcBef>
              <a:buBlip>
                <a:blip r:embed="rId3"/>
              </a:buBlip>
              <a:tabLst>
                <a:tab pos="547370" algn="l"/>
                <a:tab pos="449580" algn="l"/>
              </a:tabLst>
            </a:pPr>
            <a:r>
              <a:rPr lang="fr-FR" dirty="0">
                <a:solidFill>
                  <a:srgbClr val="FF0000"/>
                </a:solidFill>
                <a:hlinkClick r:id="rId8"/>
              </a:rPr>
              <a:t>https://</a:t>
            </a:r>
            <a:r>
              <a:rPr lang="fr-FR" dirty="0" smtClean="0">
                <a:solidFill>
                  <a:srgbClr val="FF0000"/>
                </a:solidFill>
                <a:hlinkClick r:id="rId8"/>
              </a:rPr>
              <a:t>www.securite-routiere.gouv.fr/employeurs-engages/les-journees-de-la-securite-routiere-au-travail</a:t>
            </a:r>
            <a:r>
              <a:rPr lang="fr-FR" dirty="0" smtClean="0">
                <a:solidFill>
                  <a:srgbClr val="FF0000"/>
                </a:solidFill>
              </a:rPr>
              <a:t> ;</a:t>
            </a:r>
          </a:p>
          <a:p>
            <a:pPr marL="800100" lvl="1" indent="-342900">
              <a:spcBef>
                <a:spcPts val="600"/>
              </a:spcBef>
              <a:buBlip>
                <a:blip r:embed="rId3"/>
              </a:buBlip>
              <a:tabLst>
                <a:tab pos="547370" algn="l"/>
                <a:tab pos="449580" algn="l"/>
              </a:tabLst>
            </a:pPr>
            <a:r>
              <a:rPr lang="fr-FR" dirty="0">
                <a:hlinkClick r:id="rId9"/>
              </a:rPr>
              <a:t>https://</a:t>
            </a:r>
            <a:r>
              <a:rPr lang="fr-FR" dirty="0" smtClean="0">
                <a:hlinkClick r:id="rId9"/>
              </a:rPr>
              <a:t>www.onisr.securite-routiere.gouv.fr/etat-de-l-insecurite-routiere/bilans-annuels-de-la-securite-routiere/bilan-2020-de-la-securite-routiere</a:t>
            </a:r>
            <a:r>
              <a:rPr lang="fr-FR" dirty="0">
                <a:solidFill>
                  <a:srgbClr val="FF0000"/>
                </a:solidFill>
              </a:rPr>
              <a:t> ;</a:t>
            </a:r>
            <a:endParaRPr lang="fr-FR" dirty="0">
              <a:hlinkClick r:id="rId9"/>
            </a:endParaRPr>
          </a:p>
          <a:p>
            <a:pPr marL="800100" lvl="1" indent="-342900">
              <a:spcBef>
                <a:spcPts val="600"/>
              </a:spcBef>
              <a:buBlip>
                <a:blip r:embed="rId3"/>
              </a:buBlip>
              <a:tabLst>
                <a:tab pos="547370" algn="l"/>
                <a:tab pos="449580" algn="l"/>
              </a:tabLst>
            </a:pPr>
            <a:r>
              <a:rPr lang="fr-FR" dirty="0" smtClean="0">
                <a:hlinkClick r:id="rId9"/>
              </a:rPr>
              <a:t>www.anper.info</a:t>
            </a:r>
            <a:r>
              <a:rPr lang="fr-FR" dirty="0" smtClean="0"/>
              <a:t> </a:t>
            </a:r>
            <a:r>
              <a:rPr lang="fr-FR" dirty="0"/>
              <a:t>pour visionner les modules pédagogiques ;</a:t>
            </a:r>
          </a:p>
          <a:p>
            <a:pPr marL="800100" lvl="1" indent="-342900">
              <a:spcBef>
                <a:spcPts val="600"/>
              </a:spcBef>
              <a:buBlip>
                <a:blip r:embed="rId3"/>
              </a:buBlip>
              <a:tabLst>
                <a:tab pos="547370" algn="l"/>
                <a:tab pos="449580" algn="l"/>
              </a:tabLst>
            </a:pPr>
            <a:r>
              <a:rPr lang="fr-FR" dirty="0">
                <a:hlinkClick r:id="rId10"/>
              </a:rPr>
              <a:t>www.youtube.com</a:t>
            </a:r>
            <a:r>
              <a:rPr lang="fr-FR" dirty="0"/>
              <a:t>, pour regarder la chaîne YouTube « Mon auto-école à la maison » destinée aux élèves en cours d'apprentissage ;</a:t>
            </a:r>
          </a:p>
          <a:p>
            <a:pPr marL="800100" lvl="1" indent="-342900">
              <a:spcBef>
                <a:spcPts val="600"/>
              </a:spcBef>
              <a:buBlip>
                <a:blip r:embed="rId3"/>
              </a:buBlip>
              <a:tabLst>
                <a:tab pos="547370" algn="l"/>
                <a:tab pos="449580" algn="l"/>
              </a:tabLst>
            </a:pPr>
            <a:endParaRPr lang="fr-FR" dirty="0">
              <a:solidFill>
                <a:srgbClr val="FF0000"/>
              </a:solidFill>
            </a:endParaRPr>
          </a:p>
          <a:p>
            <a:pPr marL="800100" lvl="1" indent="-342900">
              <a:spcBef>
                <a:spcPts val="600"/>
              </a:spcBef>
              <a:buBlip>
                <a:blip r:embed="rId3"/>
              </a:buBlip>
              <a:tabLst>
                <a:tab pos="547370" algn="l"/>
                <a:tab pos="449580" algn="l"/>
              </a:tabLst>
            </a:pPr>
            <a:endParaRPr lang="fr-FR" sz="1800" dirty="0">
              <a:solidFill>
                <a:schemeClr val="tx1"/>
              </a:solidFill>
              <a:latin typeface="+mn-lt"/>
              <a:ea typeface="+mn-ea"/>
              <a:cs typeface="+mn-cs"/>
            </a:endParaRPr>
          </a:p>
          <a:p>
            <a:pPr marL="800100" lvl="1" indent="-342900">
              <a:buFont typeface="Arial" panose="020B0604020202020204" pitchFamily="34" charset="0"/>
              <a:buChar char="•"/>
            </a:pPr>
            <a:endParaRPr lang="fr-FR" dirty="0"/>
          </a:p>
          <a:p>
            <a:pPr lvl="1"/>
            <a:endParaRPr lang="fr-FR" dirty="0">
              <a:ea typeface="+mj-ea"/>
              <a:cs typeface="+mj-cs"/>
            </a:endParaRPr>
          </a:p>
          <a:p>
            <a:pPr marL="800100" lvl="1" indent="-342900">
              <a:buFont typeface="Arial" panose="020B0604020202020204" pitchFamily="34" charset="0"/>
              <a:buChar char="•"/>
            </a:pPr>
            <a:endParaRPr lang="fr-FR" dirty="0">
              <a:ea typeface="+mj-ea"/>
              <a:cs typeface="+mj-cs"/>
            </a:endParaRPr>
          </a:p>
        </p:txBody>
      </p:sp>
    </p:spTree>
    <p:extLst>
      <p:ext uri="{BB962C8B-B14F-4D97-AF65-F5344CB8AC3E}">
        <p14:creationId xmlns:p14="http://schemas.microsoft.com/office/powerpoint/2010/main" val="36926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72981" y="1485293"/>
            <a:ext cx="4504010" cy="1689806"/>
          </a:xfrm>
        </p:spPr>
        <p:txBody>
          <a:bodyPr/>
          <a:lstStyle/>
          <a:p>
            <a:r>
              <a:rPr lang="fr-FR" dirty="0" smtClean="0"/>
              <a:t>Direction Prévention Santé Sécurité</a:t>
            </a:r>
          </a:p>
          <a:p>
            <a:r>
              <a:rPr lang="fr-FR" dirty="0" smtClean="0"/>
              <a:t>Vincent MARZOLF</a:t>
            </a:r>
          </a:p>
          <a:p>
            <a:r>
              <a:rPr lang="fr-FR" dirty="0" smtClean="0"/>
              <a:t>Stéphanie VAUX</a:t>
            </a:r>
          </a:p>
          <a:p>
            <a:endParaRPr lang="fr-FR" dirty="0" smtClean="0"/>
          </a:p>
          <a:p>
            <a:endParaRPr lang="fr-FR" dirty="0" smtClean="0"/>
          </a:p>
          <a:p>
            <a:endParaRPr lang="fr-FR" dirty="0"/>
          </a:p>
          <a:p>
            <a:endParaRPr lang="fr-FR" dirty="0" smtClean="0"/>
          </a:p>
          <a:p>
            <a:endParaRPr lang="fr-FR" dirty="0" smtClean="0"/>
          </a:p>
        </p:txBody>
      </p:sp>
      <p:sp>
        <p:nvSpPr>
          <p:cNvPr id="3" name="Rectangle 2"/>
          <p:cNvSpPr/>
          <p:nvPr/>
        </p:nvSpPr>
        <p:spPr>
          <a:xfrm>
            <a:off x="393700" y="1683865"/>
            <a:ext cx="3733800" cy="646331"/>
          </a:xfrm>
          <a:prstGeom prst="rect">
            <a:avLst/>
          </a:prstGeom>
        </p:spPr>
        <p:txBody>
          <a:bodyPr wrap="square">
            <a:spAutoFit/>
          </a:bodyPr>
          <a:lstStyle/>
          <a:p>
            <a:pPr algn="ctr"/>
            <a:r>
              <a:rPr lang="fr-FR" b="1" dirty="0"/>
              <a:t>Merci </a:t>
            </a:r>
            <a:r>
              <a:rPr lang="fr-FR" b="1" dirty="0" smtClean="0"/>
              <a:t>à </a:t>
            </a:r>
            <a:r>
              <a:rPr lang="fr-FR" b="1" dirty="0"/>
              <a:t>toutes les </a:t>
            </a:r>
            <a:r>
              <a:rPr lang="fr-FR" b="1" dirty="0" smtClean="0"/>
              <a:t>unités d’Enedis pour le partage </a:t>
            </a:r>
            <a:r>
              <a:rPr lang="fr-FR" b="1" dirty="0"/>
              <a:t>de bonnes pratiques</a:t>
            </a:r>
          </a:p>
        </p:txBody>
      </p:sp>
    </p:spTree>
    <p:extLst>
      <p:ext uri="{BB962C8B-B14F-4D97-AF65-F5344CB8AC3E}">
        <p14:creationId xmlns:p14="http://schemas.microsoft.com/office/powerpoint/2010/main" val="309963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543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solidFill>
                  <a:srgbClr val="00B2A9"/>
                </a:solidFill>
                <a:latin typeface="+mn-lt"/>
              </a:rPr>
              <a:t>Zoom Neurosciences : </a:t>
            </a:r>
          </a:p>
          <a:p>
            <a:r>
              <a:rPr lang="fr-FR" sz="2800" dirty="0" smtClean="0">
                <a:solidFill>
                  <a:srgbClr val="00B2A9"/>
                </a:solidFill>
                <a:latin typeface="+mn-lt"/>
              </a:rPr>
              <a:t>comprendre l’intérêt de la vigilance au volant</a:t>
            </a:r>
            <a:endParaRPr lang="fr-FR" sz="3600" dirty="0">
              <a:solidFill>
                <a:srgbClr val="00B2A9"/>
              </a:solidFill>
              <a:latin typeface="+mn-lt"/>
            </a:endParaRPr>
          </a:p>
        </p:txBody>
      </p:sp>
      <p:sp>
        <p:nvSpPr>
          <p:cNvPr id="8" name="Rectangle 7"/>
          <p:cNvSpPr/>
          <p:nvPr/>
        </p:nvSpPr>
        <p:spPr>
          <a:xfrm>
            <a:off x="1612900" y="1330325"/>
            <a:ext cx="8686800" cy="4478149"/>
          </a:xfrm>
          <a:prstGeom prst="rect">
            <a:avLst/>
          </a:prstGeom>
        </p:spPr>
        <p:txBody>
          <a:bodyPr wrap="square">
            <a:spAutoFit/>
          </a:bodyPr>
          <a:lstStyle/>
          <a:p>
            <a:pPr marL="285750" indent="-285750" algn="just">
              <a:buBlip>
                <a:blip r:embed="rId3"/>
              </a:buBlip>
            </a:pPr>
            <a:r>
              <a:rPr lang="fr-FR" dirty="0" smtClean="0"/>
              <a:t>Notre cerveau cherche à économiser l’énergie </a:t>
            </a:r>
            <a:r>
              <a:rPr lang="fr-FR" dirty="0"/>
              <a:t>car il </a:t>
            </a:r>
            <a:r>
              <a:rPr lang="fr-FR" dirty="0" smtClean="0"/>
              <a:t>en consomme </a:t>
            </a:r>
            <a:r>
              <a:rPr lang="fr-FR" dirty="0"/>
              <a:t>beaucoup (25</a:t>
            </a:r>
            <a:r>
              <a:rPr lang="fr-FR" dirty="0" smtClean="0"/>
              <a:t>%). Du coup, nous utilisons tout au long de la journée le </a:t>
            </a:r>
            <a:r>
              <a:rPr lang="fr-FR" b="1" dirty="0">
                <a:solidFill>
                  <a:srgbClr val="00B2A9"/>
                </a:solidFill>
              </a:rPr>
              <a:t>mode </a:t>
            </a:r>
            <a:r>
              <a:rPr lang="fr-FR" b="1" dirty="0" smtClean="0">
                <a:solidFill>
                  <a:srgbClr val="00B2A9"/>
                </a:solidFill>
              </a:rPr>
              <a:t>automatique</a:t>
            </a:r>
            <a:r>
              <a:rPr lang="fr-FR" dirty="0" smtClean="0"/>
              <a:t>,</a:t>
            </a:r>
            <a:r>
              <a:rPr lang="fr-FR" b="1" dirty="0" smtClean="0">
                <a:solidFill>
                  <a:srgbClr val="9AC236"/>
                </a:solidFill>
              </a:rPr>
              <a:t> </a:t>
            </a:r>
            <a:r>
              <a:rPr lang="fr-FR" dirty="0"/>
              <a:t>beaucoup </a:t>
            </a:r>
            <a:r>
              <a:rPr lang="fr-FR" dirty="0" smtClean="0"/>
              <a:t>moins énergivore que le mode </a:t>
            </a:r>
            <a:r>
              <a:rPr lang="fr-FR" dirty="0"/>
              <a:t>conscient</a:t>
            </a:r>
            <a:r>
              <a:rPr lang="fr-FR" dirty="0" smtClean="0"/>
              <a:t>. </a:t>
            </a:r>
          </a:p>
          <a:p>
            <a:pPr marL="285750" indent="-285750" algn="just">
              <a:spcBef>
                <a:spcPts val="600"/>
              </a:spcBef>
              <a:buBlip>
                <a:blip r:embed="rId3"/>
              </a:buBlip>
            </a:pPr>
            <a:r>
              <a:rPr lang="fr-FR" dirty="0" smtClean="0"/>
              <a:t>Nous conduisons, passons </a:t>
            </a:r>
            <a:r>
              <a:rPr lang="fr-FR" dirty="0"/>
              <a:t>les vitesses, tout en discutant avec un </a:t>
            </a:r>
            <a:r>
              <a:rPr lang="fr-FR" dirty="0" smtClean="0"/>
              <a:t>passager en </a:t>
            </a:r>
            <a:r>
              <a:rPr lang="fr-FR" b="1" dirty="0">
                <a:solidFill>
                  <a:srgbClr val="00B2A9"/>
                </a:solidFill>
              </a:rPr>
              <a:t>mode </a:t>
            </a:r>
            <a:r>
              <a:rPr lang="fr-FR" b="1" dirty="0" smtClean="0">
                <a:solidFill>
                  <a:srgbClr val="00B2A9"/>
                </a:solidFill>
              </a:rPr>
              <a:t>automatique.</a:t>
            </a:r>
            <a:endParaRPr lang="fr-FR" dirty="0">
              <a:solidFill>
                <a:srgbClr val="00B2A9"/>
              </a:solidFill>
            </a:endParaRPr>
          </a:p>
          <a:p>
            <a:pPr marL="285750" indent="-285750" algn="just">
              <a:spcBef>
                <a:spcPts val="600"/>
              </a:spcBef>
              <a:buBlip>
                <a:blip r:embed="rId3"/>
              </a:buBlip>
            </a:pPr>
            <a:r>
              <a:rPr lang="fr-FR" dirty="0" smtClean="0"/>
              <a:t>Notre </a:t>
            </a:r>
            <a:r>
              <a:rPr lang="fr-FR" b="1" dirty="0" smtClean="0">
                <a:solidFill>
                  <a:srgbClr val="00B2A9"/>
                </a:solidFill>
              </a:rPr>
              <a:t>perception du risque </a:t>
            </a:r>
            <a:r>
              <a:rPr lang="fr-FR" dirty="0" smtClean="0"/>
              <a:t>est aussi traitée en mode </a:t>
            </a:r>
          </a:p>
          <a:p>
            <a:pPr marL="269875" algn="just"/>
            <a:r>
              <a:rPr lang="fr-FR" dirty="0" smtClean="0"/>
              <a:t>automatique, surtout si nous faisons une activité connue </a:t>
            </a:r>
          </a:p>
          <a:p>
            <a:pPr marL="269875" algn="just"/>
            <a:r>
              <a:rPr lang="fr-FR" dirty="0" smtClean="0"/>
              <a:t>(expertise/habitude/routine) </a:t>
            </a:r>
            <a:r>
              <a:rPr lang="fr-FR" dirty="0"/>
              <a:t>comme un trajet habituel. </a:t>
            </a:r>
            <a:endParaRPr lang="fr-FR" dirty="0" smtClean="0"/>
          </a:p>
          <a:p>
            <a:pPr marL="269875" algn="just"/>
            <a:r>
              <a:rPr lang="fr-FR" dirty="0" smtClean="0"/>
              <a:t>On dit bien qu’on est en pilotage automatique ! </a:t>
            </a:r>
          </a:p>
          <a:p>
            <a:pPr marL="269875" algn="just"/>
            <a:r>
              <a:rPr lang="fr-FR" dirty="0" smtClean="0"/>
              <a:t>Notre vigilance est en veille.</a:t>
            </a:r>
          </a:p>
          <a:p>
            <a:pPr marL="269875" algn="just"/>
            <a:endParaRPr lang="fr-FR" sz="800" b="1" dirty="0" smtClean="0"/>
          </a:p>
          <a:p>
            <a:pPr marL="285750" indent="-285750" algn="just">
              <a:spcBef>
                <a:spcPts val="600"/>
              </a:spcBef>
              <a:buBlip>
                <a:blip r:embed="rId3"/>
              </a:buBlip>
            </a:pPr>
            <a:r>
              <a:rPr lang="fr-FR" dirty="0" smtClean="0"/>
              <a:t>Les neurosciences nous apprennent également que notre </a:t>
            </a:r>
            <a:r>
              <a:rPr lang="fr-FR" b="1" dirty="0" smtClean="0">
                <a:solidFill>
                  <a:srgbClr val="00B2A9"/>
                </a:solidFill>
              </a:rPr>
              <a:t>mémoire à court terme, </a:t>
            </a:r>
            <a:r>
              <a:rPr lang="fr-FR" dirty="0" smtClean="0"/>
              <a:t>qui nous permet de garder le fil d’une action, de travailler, de suivre une conversation, est </a:t>
            </a:r>
            <a:r>
              <a:rPr lang="fr-FR" b="1" dirty="0" smtClean="0">
                <a:solidFill>
                  <a:srgbClr val="00B2A9"/>
                </a:solidFill>
              </a:rPr>
              <a:t>très limitée</a:t>
            </a:r>
            <a:r>
              <a:rPr lang="fr-FR" dirty="0" smtClean="0"/>
              <a:t>. </a:t>
            </a:r>
            <a:r>
              <a:rPr lang="fr-FR" b="1" dirty="0" smtClean="0">
                <a:solidFill>
                  <a:srgbClr val="00B2A9"/>
                </a:solidFill>
              </a:rPr>
              <a:t>Ainsi, si nous téléphonons, nous ne pouvons pas être en même temps vigilant sur notre conduite et notre environnement.</a:t>
            </a:r>
            <a:endParaRPr lang="fr-FR" dirty="0">
              <a:solidFill>
                <a:srgbClr val="00B2A9"/>
              </a:solidFill>
            </a:endParaRPr>
          </a:p>
        </p:txBody>
      </p:sp>
      <p:pic>
        <p:nvPicPr>
          <p:cNvPr id="9" name="Imag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1300" y="2701925"/>
            <a:ext cx="1298023" cy="1152555"/>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9900" y="1482725"/>
            <a:ext cx="952500" cy="1152525"/>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098" y="4041870"/>
            <a:ext cx="1133475" cy="1181100"/>
          </a:xfrm>
          <a:prstGeom prst="rect">
            <a:avLst/>
          </a:prstGeom>
        </p:spPr>
      </p:pic>
      <p:pic>
        <p:nvPicPr>
          <p:cNvPr id="3" name="Imag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56500" y="2647007"/>
            <a:ext cx="2667000" cy="1350318"/>
          </a:xfrm>
          <a:prstGeom prst="rect">
            <a:avLst/>
          </a:prstGeom>
        </p:spPr>
      </p:pic>
    </p:spTree>
    <p:extLst>
      <p:ext uri="{BB962C8B-B14F-4D97-AF65-F5344CB8AC3E}">
        <p14:creationId xmlns:p14="http://schemas.microsoft.com/office/powerpoint/2010/main" val="75411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BE1EA68D-ADB4-4847-8A06-77B04ADD45C8}"/>
              </a:ext>
            </a:extLst>
          </p:cNvPr>
          <p:cNvSpPr txBox="1">
            <a:spLocks/>
          </p:cNvSpPr>
          <p:nvPr/>
        </p:nvSpPr>
        <p:spPr>
          <a:xfrm>
            <a:off x="6718300" y="1101725"/>
            <a:ext cx="3657600" cy="762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smtClean="0">
                <a:solidFill>
                  <a:srgbClr val="00B2A9"/>
                </a:solidFill>
                <a:latin typeface="+mn-lt"/>
              </a:rPr>
              <a:t>Le risque routier</a:t>
            </a:r>
            <a:endParaRPr lang="fr-FR" sz="2000" dirty="0">
              <a:solidFill>
                <a:srgbClr val="00B2A9"/>
              </a:solidFill>
              <a:latin typeface="+mn-lt"/>
            </a:endParaRPr>
          </a:p>
        </p:txBody>
      </p:sp>
      <p:sp>
        <p:nvSpPr>
          <p:cNvPr id="2" name="Rectangle 1"/>
          <p:cNvSpPr/>
          <p:nvPr/>
        </p:nvSpPr>
        <p:spPr>
          <a:xfrm>
            <a:off x="5375442" y="3221161"/>
            <a:ext cx="5346700" cy="261610"/>
          </a:xfrm>
          <a:prstGeom prst="rect">
            <a:avLst/>
          </a:prstGeom>
        </p:spPr>
        <p:txBody>
          <a:bodyPr>
            <a:spAutoFit/>
          </a:bodyPr>
          <a:lstStyle/>
          <a:p>
            <a:pPr lvl="4">
              <a:spcAft>
                <a:spcPts val="0"/>
              </a:spcAft>
              <a:tabLst>
                <a:tab pos="2286000" algn="l"/>
              </a:tabLst>
            </a:pPr>
            <a:r>
              <a:rPr lang="fr-FR" sz="1100" dirty="0">
                <a:ea typeface="Calibri" panose="020F0502020204030204" pitchFamily="34" charset="0"/>
              </a:rPr>
              <a:t>  </a:t>
            </a:r>
            <a:endParaRPr lang="fr-FR" sz="1100" dirty="0" smtClean="0">
              <a:ea typeface="Calibri" panose="020F0502020204030204" pitchFamily="34" charset="0"/>
              <a:cs typeface="Times New Roman" panose="02020603050405020304" pitchFamily="18" charset="0"/>
            </a:endParaRPr>
          </a:p>
        </p:txBody>
      </p:sp>
      <p:sp>
        <p:nvSpPr>
          <p:cNvPr id="4" name="Rectangle 3"/>
          <p:cNvSpPr/>
          <p:nvPr/>
        </p:nvSpPr>
        <p:spPr>
          <a:xfrm>
            <a:off x="5375442" y="2615181"/>
            <a:ext cx="5346700" cy="1908728"/>
          </a:xfrm>
          <a:prstGeom prst="rect">
            <a:avLst/>
          </a:prstGeom>
        </p:spPr>
        <p:txBody>
          <a:bodyPr>
            <a:spAutoFit/>
          </a:bodyPr>
          <a:lstStyle/>
          <a:p>
            <a:pPr marL="285750" lvl="2" indent="-285750" defTabSz="685800">
              <a:lnSpc>
                <a:spcPct val="90000"/>
              </a:lnSpc>
              <a:spcBef>
                <a:spcPts val="450"/>
              </a:spcBef>
              <a:buClr>
                <a:srgbClr val="005EB8"/>
              </a:buClr>
              <a:buSzPct val="70000"/>
              <a:buBlip>
                <a:blip r:embed="rId3"/>
              </a:buBlip>
            </a:pPr>
            <a:r>
              <a:rPr lang="fr-FR" dirty="0" smtClean="0"/>
              <a:t>Plus </a:t>
            </a:r>
            <a:r>
              <a:rPr lang="fr-FR" dirty="0"/>
              <a:t>jamais ça </a:t>
            </a:r>
            <a:r>
              <a:rPr lang="fr-FR" dirty="0" smtClean="0"/>
              <a:t>! </a:t>
            </a:r>
          </a:p>
          <a:p>
            <a:pPr marL="285750" lvl="2" indent="-285750" defTabSz="685800">
              <a:lnSpc>
                <a:spcPct val="90000"/>
              </a:lnSpc>
              <a:spcBef>
                <a:spcPts val="450"/>
              </a:spcBef>
              <a:buClr>
                <a:srgbClr val="005EB8"/>
              </a:buClr>
              <a:buSzPct val="70000"/>
              <a:buBlip>
                <a:blip r:embed="rId3"/>
              </a:buBlip>
            </a:pPr>
            <a:r>
              <a:rPr lang="fr-FR" dirty="0" smtClean="0"/>
              <a:t>En pratique</a:t>
            </a:r>
          </a:p>
          <a:p>
            <a:pPr marL="285750" lvl="2" indent="-285750" defTabSz="685800">
              <a:lnSpc>
                <a:spcPct val="90000"/>
              </a:lnSpc>
              <a:spcBef>
                <a:spcPts val="450"/>
              </a:spcBef>
              <a:buClr>
                <a:srgbClr val="005EB8"/>
              </a:buClr>
              <a:buSzPct val="70000"/>
              <a:buBlip>
                <a:blip r:embed="rId3"/>
              </a:buBlip>
            </a:pPr>
            <a:r>
              <a:rPr lang="fr-FR" dirty="0" smtClean="0"/>
              <a:t>Les </a:t>
            </a:r>
            <a:r>
              <a:rPr lang="fr-FR" dirty="0"/>
              <a:t>bonnes pratiques </a:t>
            </a:r>
            <a:endParaRPr lang="fr-FR" dirty="0" smtClean="0"/>
          </a:p>
          <a:p>
            <a:pPr marL="285750" lvl="2" indent="-285750" defTabSz="685800">
              <a:lnSpc>
                <a:spcPct val="90000"/>
              </a:lnSpc>
              <a:spcBef>
                <a:spcPts val="450"/>
              </a:spcBef>
              <a:buClr>
                <a:srgbClr val="005EB8"/>
              </a:buClr>
              <a:buSzPct val="70000"/>
              <a:buBlip>
                <a:blip r:embed="rId3"/>
              </a:buBlip>
            </a:pPr>
            <a:r>
              <a:rPr lang="fr-FR" dirty="0"/>
              <a:t>Questions à se poser </a:t>
            </a:r>
            <a:endParaRPr lang="fr-FR" dirty="0" smtClean="0"/>
          </a:p>
          <a:p>
            <a:pPr marL="285750" lvl="2" indent="-285750" defTabSz="685800">
              <a:lnSpc>
                <a:spcPct val="90000"/>
              </a:lnSpc>
              <a:spcBef>
                <a:spcPts val="450"/>
              </a:spcBef>
              <a:buClr>
                <a:srgbClr val="005EB8"/>
              </a:buClr>
              <a:buSzPct val="70000"/>
              <a:buBlip>
                <a:blip r:embed="rId3"/>
              </a:buBlip>
            </a:pPr>
            <a:r>
              <a:rPr lang="fr-FR" dirty="0" smtClean="0"/>
              <a:t>Collectivement</a:t>
            </a:r>
            <a:r>
              <a:rPr lang="fr-FR" dirty="0"/>
              <a:t>, comment nous nous engageons ? </a:t>
            </a:r>
            <a:endParaRPr lang="fr-FR" dirty="0" smtClean="0"/>
          </a:p>
          <a:p>
            <a:pPr marL="285750" lvl="2" indent="-285750" defTabSz="685800">
              <a:lnSpc>
                <a:spcPct val="90000"/>
              </a:lnSpc>
              <a:spcBef>
                <a:spcPts val="450"/>
              </a:spcBef>
              <a:buClr>
                <a:srgbClr val="005EB8"/>
              </a:buClr>
              <a:buSzPct val="70000"/>
              <a:buBlip>
                <a:blip r:embed="rId3"/>
              </a:buBlip>
            </a:pPr>
            <a:r>
              <a:rPr lang="fr-FR" dirty="0" smtClean="0"/>
              <a:t>Annexes : référentiel, liens utiles, etc.</a:t>
            </a:r>
            <a:endParaRPr lang="fr-FR" dirty="0" smtClean="0">
              <a:solidFill>
                <a:srgbClr val="FF0000"/>
              </a:solidFill>
            </a:endParaRPr>
          </a:p>
        </p:txBody>
      </p:sp>
      <p:sp>
        <p:nvSpPr>
          <p:cNvPr id="5" name="Rectangle 4"/>
          <p:cNvSpPr/>
          <p:nvPr/>
        </p:nvSpPr>
        <p:spPr>
          <a:xfrm>
            <a:off x="6718300" y="1406525"/>
            <a:ext cx="3657600" cy="830997"/>
          </a:xfrm>
          <a:prstGeom prst="rect">
            <a:avLst/>
          </a:prstGeom>
        </p:spPr>
        <p:txBody>
          <a:bodyPr wrap="square">
            <a:spAutoFit/>
          </a:bodyPr>
          <a:lstStyle/>
          <a:p>
            <a:r>
              <a:rPr lang="fr-FR" sz="1600" dirty="0" smtClean="0"/>
              <a:t>Je ne manipule pas mon téléphone au volant et j’adapte ma vitesse à mon environnement</a:t>
            </a:r>
            <a:endParaRPr lang="fr-FR" sz="1600" dirty="0"/>
          </a:p>
        </p:txBody>
      </p:sp>
      <p:pic>
        <p:nvPicPr>
          <p:cNvPr id="14" name="Image 13"/>
          <p:cNvPicPr>
            <a:picLocks noChangeAspect="1"/>
          </p:cNvPicPr>
          <p:nvPr/>
        </p:nvPicPr>
        <p:blipFill>
          <a:blip r:embed="rId4" cstate="email">
            <a:duotone>
              <a:prstClr val="black"/>
              <a:srgbClr val="00B2A9">
                <a:tint val="45000"/>
                <a:satMod val="400000"/>
              </a:srgbClr>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5283834" y="908087"/>
            <a:ext cx="1318324" cy="1317734"/>
          </a:xfrm>
          <a:prstGeom prst="rect">
            <a:avLst/>
          </a:prstGeom>
        </p:spPr>
      </p:pic>
      <p:pic>
        <p:nvPicPr>
          <p:cNvPr id="6" name="Image 5">
            <a:extLst>
              <a:ext uri="{FF2B5EF4-FFF2-40B4-BE49-F238E27FC236}">
                <a16:creationId xmlns:a16="http://schemas.microsoft.com/office/drawing/2014/main" id="{0916EFF9-A39A-F44D-9A6A-33A57E49B9EF}"/>
              </a:ext>
            </a:extLst>
          </p:cNvPr>
          <p:cNvPicPr>
            <a:picLocks noChangeAspect="1"/>
          </p:cNvPicPr>
          <p:nvPr/>
        </p:nvPicPr>
        <p:blipFill rotWithShape="1">
          <a:blip r:embed="rId6"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0" y="6350"/>
            <a:ext cx="5061284" cy="6007100"/>
          </a:xfrm>
          <a:prstGeom prst="rect">
            <a:avLst/>
          </a:prstGeom>
        </p:spPr>
      </p:pic>
      <p:pic>
        <p:nvPicPr>
          <p:cNvPr id="11" name="Imag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77984" y="573586"/>
            <a:ext cx="1792716" cy="1792716"/>
          </a:xfrm>
          <a:prstGeom prst="rect">
            <a:avLst/>
          </a:prstGeom>
        </p:spPr>
      </p:pic>
    </p:spTree>
    <p:extLst>
      <p:ext uri="{BB962C8B-B14F-4D97-AF65-F5344CB8AC3E}">
        <p14:creationId xmlns:p14="http://schemas.microsoft.com/office/powerpoint/2010/main" val="158405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08903"/>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a:t>Plus jamais ça ! </a:t>
            </a: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177925"/>
            <a:ext cx="4953000" cy="190499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1800" dirty="0">
                <a:latin typeface="+mn-lt"/>
                <a:ea typeface="+mn-ea"/>
                <a:cs typeface="+mn-cs"/>
              </a:rPr>
              <a:t>Le risque routier professionnel représente : </a:t>
            </a:r>
          </a:p>
          <a:p>
            <a:pPr marL="457200" indent="-457200">
              <a:buFont typeface="Wingdings" panose="05000000000000000000" pitchFamily="2" charset="2"/>
              <a:buChar char="§"/>
            </a:pPr>
            <a:r>
              <a:rPr lang="fr-FR" sz="1400" b="0" dirty="0" smtClean="0">
                <a:solidFill>
                  <a:schemeClr val="tx1"/>
                </a:solidFill>
                <a:latin typeface="+mn-lt"/>
              </a:rPr>
              <a:t>53 616 victimes / an ;</a:t>
            </a:r>
          </a:p>
          <a:p>
            <a:pPr marL="457200" indent="-457200">
              <a:lnSpc>
                <a:spcPct val="100000"/>
              </a:lnSpc>
              <a:buFont typeface="Wingdings" panose="05000000000000000000" pitchFamily="2" charset="2"/>
              <a:buChar char="§"/>
            </a:pPr>
            <a:r>
              <a:rPr lang="fr-FR" sz="1400" b="0" dirty="0" smtClean="0">
                <a:solidFill>
                  <a:schemeClr val="tx1"/>
                </a:solidFill>
                <a:latin typeface="+mn-lt"/>
              </a:rPr>
              <a:t>4,1 millions de journées d’arrêt de travail, soit 16 000 salariés qui seraient arrêtés toute une année ;</a:t>
            </a:r>
          </a:p>
          <a:p>
            <a:pPr marL="457200" indent="-457200">
              <a:lnSpc>
                <a:spcPct val="100000"/>
              </a:lnSpc>
              <a:buFont typeface="Wingdings" panose="05000000000000000000" pitchFamily="2" charset="2"/>
              <a:buChar char="§"/>
            </a:pPr>
            <a:r>
              <a:rPr lang="fr-FR" sz="1400" b="0" dirty="0" smtClean="0">
                <a:solidFill>
                  <a:schemeClr val="tx1"/>
                </a:solidFill>
                <a:latin typeface="+mn-lt"/>
              </a:rPr>
              <a:t>77 jours d’arrêt en moyenne !</a:t>
            </a:r>
          </a:p>
          <a:p>
            <a:pPr marL="457200" indent="-457200">
              <a:lnSpc>
                <a:spcPct val="100000"/>
              </a:lnSpc>
              <a:buFont typeface="Wingdings" panose="05000000000000000000" pitchFamily="2" charset="2"/>
              <a:buChar char="§"/>
            </a:pPr>
            <a:r>
              <a:rPr lang="fr-FR" sz="1400" b="0" dirty="0" smtClean="0">
                <a:solidFill>
                  <a:schemeClr val="tx1"/>
                </a:solidFill>
                <a:latin typeface="+mn-lt"/>
              </a:rPr>
              <a:t>Environ </a:t>
            </a:r>
            <a:r>
              <a:rPr lang="fr-FR" sz="1400" b="0" dirty="0">
                <a:solidFill>
                  <a:schemeClr val="tx1"/>
                </a:solidFill>
                <a:latin typeface="+mn-lt"/>
              </a:rPr>
              <a:t>3 % des accidents du </a:t>
            </a:r>
            <a:r>
              <a:rPr lang="fr-FR" sz="1400" b="0" dirty="0" smtClean="0">
                <a:solidFill>
                  <a:schemeClr val="tx1"/>
                </a:solidFill>
                <a:latin typeface="+mn-lt"/>
              </a:rPr>
              <a:t>travail ;</a:t>
            </a:r>
            <a:endParaRPr lang="fr-FR" sz="1400" b="0" dirty="0">
              <a:solidFill>
                <a:schemeClr val="tx1"/>
              </a:solidFill>
              <a:latin typeface="+mn-lt"/>
            </a:endParaRPr>
          </a:p>
          <a:p>
            <a:pPr marL="457200" indent="-457200">
              <a:lnSpc>
                <a:spcPct val="100000"/>
              </a:lnSpc>
              <a:buFont typeface="Wingdings" panose="05000000000000000000" pitchFamily="2" charset="2"/>
              <a:buChar char="§"/>
            </a:pPr>
            <a:r>
              <a:rPr lang="fr-FR" sz="1400" b="0" dirty="0" smtClean="0">
                <a:solidFill>
                  <a:schemeClr val="tx1"/>
                </a:solidFill>
                <a:latin typeface="+mn-lt"/>
              </a:rPr>
              <a:t>Mais </a:t>
            </a:r>
            <a:r>
              <a:rPr lang="fr-FR" sz="1400" b="0" dirty="0">
                <a:solidFill>
                  <a:schemeClr val="tx1"/>
                </a:solidFill>
                <a:latin typeface="+mn-lt"/>
              </a:rPr>
              <a:t>plus de 20 % des accidents mortels de </a:t>
            </a:r>
            <a:r>
              <a:rPr lang="fr-FR" sz="1400" b="0" dirty="0" smtClean="0">
                <a:solidFill>
                  <a:schemeClr val="tx1"/>
                </a:solidFill>
                <a:latin typeface="+mn-lt"/>
              </a:rPr>
              <a:t>travail ;</a:t>
            </a:r>
            <a:endParaRPr lang="fr-FR" sz="1400" dirty="0" smtClean="0">
              <a:latin typeface="+mn-lt"/>
            </a:endParaRPr>
          </a:p>
          <a:p>
            <a:pPr marL="457200" indent="-457200">
              <a:lnSpc>
                <a:spcPct val="100000"/>
              </a:lnSpc>
              <a:buFont typeface="Wingdings" panose="05000000000000000000" pitchFamily="2" charset="2"/>
              <a:buChar char="§"/>
            </a:pPr>
            <a:r>
              <a:rPr lang="fr-FR" sz="1400" dirty="0" smtClean="0">
                <a:latin typeface="+mn-lt"/>
              </a:rPr>
              <a:t>406 </a:t>
            </a:r>
            <a:r>
              <a:rPr lang="fr-FR" sz="1400" dirty="0">
                <a:latin typeface="+mn-lt"/>
              </a:rPr>
              <a:t>personnes sont mortes en </a:t>
            </a:r>
            <a:r>
              <a:rPr lang="fr-FR" sz="1400" dirty="0" smtClean="0">
                <a:latin typeface="+mn-lt"/>
              </a:rPr>
              <a:t>2019.</a:t>
            </a:r>
            <a:endParaRPr lang="fr-FR" sz="1800" dirty="0">
              <a:latin typeface="+mn-lt"/>
            </a:endParaRPr>
          </a:p>
          <a:p>
            <a:pPr marL="457200" indent="-457200">
              <a:buFont typeface="Wingdings" panose="05000000000000000000" pitchFamily="2" charset="2"/>
              <a:buChar char="§"/>
            </a:pPr>
            <a:endParaRPr lang="fr-FR" sz="1400" b="0" dirty="0">
              <a:solidFill>
                <a:schemeClr val="tx1"/>
              </a:solidFill>
              <a:latin typeface="+mn-lt"/>
            </a:endParaRPr>
          </a:p>
        </p:txBody>
      </p:sp>
      <p:pic>
        <p:nvPicPr>
          <p:cNvPr id="5" name="Imag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7665" y="3999451"/>
            <a:ext cx="2057400" cy="1379262"/>
          </a:xfrm>
          <a:prstGeom prst="rect">
            <a:avLst/>
          </a:prstGeom>
        </p:spPr>
      </p:pic>
      <p:sp>
        <p:nvSpPr>
          <p:cNvPr id="6" name="Rectangle 5"/>
          <p:cNvSpPr/>
          <p:nvPr/>
        </p:nvSpPr>
        <p:spPr>
          <a:xfrm>
            <a:off x="249412" y="3173510"/>
            <a:ext cx="5021088" cy="646331"/>
          </a:xfrm>
          <a:prstGeom prst="rect">
            <a:avLst/>
          </a:prstGeom>
          <a:solidFill>
            <a:schemeClr val="tx2"/>
          </a:solidFill>
        </p:spPr>
        <p:txBody>
          <a:bodyPr wrap="square">
            <a:spAutoFit/>
          </a:bodyPr>
          <a:lstStyle/>
          <a:p>
            <a:pPr algn="ctr"/>
            <a:r>
              <a:rPr lang="fr-FR" dirty="0">
                <a:solidFill>
                  <a:schemeClr val="bg1"/>
                </a:solidFill>
              </a:rPr>
              <a:t>Les accidents de la circulation représentent la première cause de mortalité au travail en </a:t>
            </a:r>
            <a:r>
              <a:rPr lang="fr-FR" dirty="0" smtClean="0">
                <a:solidFill>
                  <a:schemeClr val="bg1"/>
                </a:solidFill>
              </a:rPr>
              <a:t>France</a:t>
            </a:r>
            <a:endParaRPr lang="fr-FR" dirty="0">
              <a:solidFill>
                <a:schemeClr val="bg1"/>
              </a:solidFill>
            </a:endParaRPr>
          </a:p>
        </p:txBody>
      </p:sp>
      <p:pic>
        <p:nvPicPr>
          <p:cNvPr id="7" name="Imag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7500" y="4139908"/>
            <a:ext cx="5328929" cy="1364060"/>
          </a:xfrm>
          <a:prstGeom prst="rect">
            <a:avLst/>
          </a:prstGeom>
        </p:spPr>
      </p:pic>
      <p:sp>
        <p:nvSpPr>
          <p:cNvPr id="10" name="Rectangle 9"/>
          <p:cNvSpPr/>
          <p:nvPr/>
        </p:nvSpPr>
        <p:spPr>
          <a:xfrm>
            <a:off x="6088546" y="3315225"/>
            <a:ext cx="3822906" cy="369332"/>
          </a:xfrm>
          <a:prstGeom prst="rect">
            <a:avLst/>
          </a:prstGeom>
        </p:spPr>
        <p:txBody>
          <a:bodyPr wrap="none">
            <a:spAutoFit/>
          </a:bodyPr>
          <a:lstStyle/>
          <a:p>
            <a:pPr marL="285750" indent="-285750">
              <a:spcBef>
                <a:spcPts val="600"/>
              </a:spcBef>
              <a:buFont typeface="Arial" panose="020B0604020202020204" pitchFamily="34" charset="0"/>
              <a:buChar char="•"/>
            </a:pPr>
            <a:r>
              <a:rPr lang="fr-FR" b="1" dirty="0" smtClean="0">
                <a:solidFill>
                  <a:schemeClr val="accent2"/>
                </a:solidFill>
              </a:rPr>
              <a:t>3’23 </a:t>
            </a:r>
            <a:r>
              <a:rPr lang="fr-FR" b="1" dirty="0">
                <a:solidFill>
                  <a:schemeClr val="accent2"/>
                </a:solidFill>
              </a:rPr>
              <a:t>– DR </a:t>
            </a:r>
            <a:r>
              <a:rPr lang="fr-FR" b="1" dirty="0" smtClean="0">
                <a:solidFill>
                  <a:schemeClr val="accent2"/>
                </a:solidFill>
              </a:rPr>
              <a:t>Bretagne </a:t>
            </a:r>
            <a:r>
              <a:rPr lang="fr-FR" dirty="0" smtClean="0"/>
              <a:t>(cf. vidéo en PJ)</a:t>
            </a:r>
          </a:p>
        </p:txBody>
      </p:sp>
      <p:pic>
        <p:nvPicPr>
          <p:cNvPr id="12" name="Image 11">
            <a:hlinkClick r:id="rId5"/>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13946" y="1016284"/>
            <a:ext cx="4309949" cy="2157226"/>
          </a:xfrm>
          <a:prstGeom prst="rect">
            <a:avLst/>
          </a:prstGeom>
        </p:spPr>
      </p:pic>
    </p:spTree>
    <p:extLst>
      <p:ext uri="{BB962C8B-B14F-4D97-AF65-F5344CB8AC3E}">
        <p14:creationId xmlns:p14="http://schemas.microsoft.com/office/powerpoint/2010/main" val="221525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Plus jamais ça ! </a:t>
            </a:r>
            <a:endParaRPr lang="fr-FR" sz="2800" dirty="0">
              <a:latin typeface="+mn-lt"/>
            </a:endParaRPr>
          </a:p>
        </p:txBody>
      </p:sp>
      <p:graphicFrame>
        <p:nvGraphicFramePr>
          <p:cNvPr id="13" name="Graphique 12"/>
          <p:cNvGraphicFramePr>
            <a:graphicFrameLocks/>
          </p:cNvGraphicFramePr>
          <p:nvPr>
            <p:extLst>
              <p:ext uri="{D42A27DB-BD31-4B8C-83A1-F6EECF244321}">
                <p14:modId xmlns:p14="http://schemas.microsoft.com/office/powerpoint/2010/main" val="1982017098"/>
              </p:ext>
            </p:extLst>
          </p:nvPr>
        </p:nvGraphicFramePr>
        <p:xfrm>
          <a:off x="737412" y="1482255"/>
          <a:ext cx="4648200" cy="28960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Graphique 14"/>
          <p:cNvGraphicFramePr>
            <a:graphicFrameLocks/>
          </p:cNvGraphicFramePr>
          <p:nvPr>
            <p:extLst>
              <p:ext uri="{D42A27DB-BD31-4B8C-83A1-F6EECF244321}">
                <p14:modId xmlns:p14="http://schemas.microsoft.com/office/powerpoint/2010/main" val="3955769052"/>
              </p:ext>
            </p:extLst>
          </p:nvPr>
        </p:nvGraphicFramePr>
        <p:xfrm>
          <a:off x="5956300" y="1482724"/>
          <a:ext cx="3925627" cy="2895601"/>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317500" y="993259"/>
            <a:ext cx="3941272" cy="369332"/>
          </a:xfrm>
          <a:prstGeom prst="rect">
            <a:avLst/>
          </a:prstGeom>
        </p:spPr>
        <p:txBody>
          <a:bodyPr wrap="none">
            <a:spAutoFit/>
          </a:bodyPr>
          <a:lstStyle/>
          <a:p>
            <a:r>
              <a:rPr lang="fr-FR" dirty="0"/>
              <a:t>Plus de 24 140 véhicules au parc Enedis.</a:t>
            </a:r>
          </a:p>
        </p:txBody>
      </p:sp>
      <p:grpSp>
        <p:nvGrpSpPr>
          <p:cNvPr id="16" name="Groupe 15"/>
          <p:cNvGrpSpPr/>
          <p:nvPr/>
        </p:nvGrpSpPr>
        <p:grpSpPr>
          <a:xfrm>
            <a:off x="1622456" y="4551507"/>
            <a:ext cx="7534244" cy="969818"/>
            <a:chOff x="192278" y="4726911"/>
            <a:chExt cx="11287598" cy="1440448"/>
          </a:xfrm>
        </p:grpSpPr>
        <p:pic>
          <p:nvPicPr>
            <p:cNvPr id="17" name="Imag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15476" y="4726912"/>
              <a:ext cx="1345053" cy="1427180"/>
            </a:xfrm>
            <a:prstGeom prst="rect">
              <a:avLst/>
            </a:prstGeom>
          </p:spPr>
        </p:pic>
        <p:pic>
          <p:nvPicPr>
            <p:cNvPr id="18" name="Imag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0529" y="4726912"/>
              <a:ext cx="1398959" cy="1427180"/>
            </a:xfrm>
            <a:prstGeom prst="rect">
              <a:avLst/>
            </a:prstGeom>
          </p:spPr>
        </p:pic>
        <p:pic>
          <p:nvPicPr>
            <p:cNvPr id="19" name="Imag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2278" y="4726912"/>
              <a:ext cx="2223198" cy="1427180"/>
            </a:xfrm>
            <a:prstGeom prst="rect">
              <a:avLst/>
            </a:prstGeom>
          </p:spPr>
        </p:pic>
        <p:pic>
          <p:nvPicPr>
            <p:cNvPr id="20" name="Imag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59488" y="4726912"/>
              <a:ext cx="2039122" cy="1427180"/>
            </a:xfrm>
            <a:prstGeom prst="rect">
              <a:avLst/>
            </a:prstGeom>
          </p:spPr>
        </p:pic>
        <p:pic>
          <p:nvPicPr>
            <p:cNvPr id="21" name="Imag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56568" y="4726911"/>
              <a:ext cx="1704799" cy="1440447"/>
            </a:xfrm>
            <a:prstGeom prst="rect">
              <a:avLst/>
            </a:prstGeom>
          </p:spPr>
        </p:pic>
        <p:pic>
          <p:nvPicPr>
            <p:cNvPr id="22" name="Image 2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61367" y="4726911"/>
              <a:ext cx="1140817" cy="1440448"/>
            </a:xfrm>
            <a:prstGeom prst="rect">
              <a:avLst/>
            </a:prstGeom>
          </p:spPr>
        </p:pic>
        <p:pic>
          <p:nvPicPr>
            <p:cNvPr id="23" name="Image 2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02417" y="4726911"/>
              <a:ext cx="1477459" cy="1428800"/>
            </a:xfrm>
            <a:prstGeom prst="rect">
              <a:avLst/>
            </a:prstGeom>
          </p:spPr>
        </p:pic>
      </p:grpSp>
    </p:spTree>
    <p:extLst>
      <p:ext uri="{BB962C8B-B14F-4D97-AF65-F5344CB8AC3E}">
        <p14:creationId xmlns:p14="http://schemas.microsoft.com/office/powerpoint/2010/main" val="252120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Plus jamais ça ! </a:t>
            </a:r>
            <a:endParaRPr lang="fr-FR" sz="2800" dirty="0">
              <a:latin typeface="+mn-lt"/>
            </a:endParaRPr>
          </a:p>
        </p:txBody>
      </p:sp>
      <p:pic>
        <p:nvPicPr>
          <p:cNvPr id="9" name="Image 8"/>
          <p:cNvPicPr>
            <a:picLocks noChangeAspect="1"/>
          </p:cNvPicPr>
          <p:nvPr/>
        </p:nvPicPr>
        <p:blipFill rotWithShape="1">
          <a:blip r:embed="rId3" cstate="email">
            <a:extLst>
              <a:ext uri="{28A0092B-C50C-407E-A947-70E740481C1C}">
                <a14:useLocalDpi xmlns:a14="http://schemas.microsoft.com/office/drawing/2010/main"/>
              </a:ext>
            </a:extLst>
          </a:blip>
          <a:srcRect r="21261"/>
          <a:stretch/>
        </p:blipFill>
        <p:spPr>
          <a:xfrm>
            <a:off x="6451949" y="1025524"/>
            <a:ext cx="3791429" cy="2545336"/>
          </a:xfrm>
          <a:prstGeom prst="rect">
            <a:avLst/>
          </a:prstGeom>
        </p:spPr>
      </p:pic>
      <p:pic>
        <p:nvPicPr>
          <p:cNvPr id="10" name="Imag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1949" y="2950398"/>
            <a:ext cx="3791429" cy="2282011"/>
          </a:xfrm>
          <a:prstGeom prst="rect">
            <a:avLst/>
          </a:prstGeom>
        </p:spPr>
      </p:pic>
      <p:pic>
        <p:nvPicPr>
          <p:cNvPr id="11" name="Imag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51199" y="3160496"/>
            <a:ext cx="3110024" cy="2068131"/>
          </a:xfrm>
          <a:prstGeom prst="rect">
            <a:avLst/>
          </a:prstGeom>
        </p:spPr>
      </p:pic>
      <p:pic>
        <p:nvPicPr>
          <p:cNvPr id="12" name="Imag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51199" y="1025525"/>
            <a:ext cx="3110024" cy="2057400"/>
          </a:xfrm>
          <a:prstGeom prst="rect">
            <a:avLst/>
          </a:prstGeom>
        </p:spPr>
      </p:pic>
      <p:pic>
        <p:nvPicPr>
          <p:cNvPr id="13" name="Imag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7500" y="1025525"/>
            <a:ext cx="2842973" cy="4203102"/>
          </a:xfrm>
          <a:prstGeom prst="rect">
            <a:avLst/>
          </a:prstGeom>
        </p:spPr>
      </p:pic>
    </p:spTree>
    <p:extLst>
      <p:ext uri="{BB962C8B-B14F-4D97-AF65-F5344CB8AC3E}">
        <p14:creationId xmlns:p14="http://schemas.microsoft.com/office/powerpoint/2010/main" val="14548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a:t>
            </a:r>
            <a:r>
              <a:rPr lang="fr-FR" sz="2800" b="1" dirty="0" smtClean="0">
                <a:solidFill>
                  <a:schemeClr val="tx2"/>
                </a:solidFill>
              </a:rPr>
              <a:t>pratique</a:t>
            </a:r>
            <a:endParaRPr lang="fr-FR" sz="2800" dirty="0"/>
          </a:p>
        </p:txBody>
      </p:sp>
      <p:grpSp>
        <p:nvGrpSpPr>
          <p:cNvPr id="11" name="Groupe 10"/>
          <p:cNvGrpSpPr/>
          <p:nvPr/>
        </p:nvGrpSpPr>
        <p:grpSpPr>
          <a:xfrm>
            <a:off x="1788160" y="873125"/>
            <a:ext cx="8359140" cy="4759510"/>
            <a:chOff x="1841500" y="873125"/>
            <a:chExt cx="8359140" cy="4759510"/>
          </a:xfrm>
        </p:grpSpPr>
        <p:pic>
          <p:nvPicPr>
            <p:cNvPr id="5" name="Imag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41500" y="873125"/>
              <a:ext cx="8359140" cy="4759510"/>
            </a:xfrm>
            <a:prstGeom prst="rect">
              <a:avLst/>
            </a:prstGeom>
          </p:spPr>
        </p:pic>
        <p:sp>
          <p:nvSpPr>
            <p:cNvPr id="4" name="ZoneTexte 3"/>
            <p:cNvSpPr txBox="1"/>
            <p:nvPr/>
          </p:nvSpPr>
          <p:spPr>
            <a:xfrm>
              <a:off x="8108951" y="4504234"/>
              <a:ext cx="1657350" cy="677108"/>
            </a:xfrm>
            <a:prstGeom prst="rect">
              <a:avLst/>
            </a:prstGeom>
            <a:solidFill>
              <a:schemeClr val="bg1"/>
            </a:solidFill>
          </p:spPr>
          <p:txBody>
            <a:bodyPr wrap="square" lIns="0" tIns="0" rIns="0" bIns="0" rtlCol="0">
              <a:spAutoFit/>
            </a:bodyPr>
            <a:lstStyle/>
            <a:p>
              <a:endParaRPr lang="fr-FR" sz="1200" dirty="0" smtClean="0"/>
            </a:p>
            <a:p>
              <a:r>
                <a:rPr lang="fr-FR" sz="1200" dirty="0" smtClean="0"/>
                <a:t>Arceau et ceinture de sécurité</a:t>
              </a:r>
            </a:p>
            <a:p>
              <a:endParaRPr lang="fr-FR" sz="800" dirty="0"/>
            </a:p>
          </p:txBody>
        </p:sp>
        <p:sp>
          <p:nvSpPr>
            <p:cNvPr id="8" name="ZoneTexte 7"/>
            <p:cNvSpPr txBox="1"/>
            <p:nvPr/>
          </p:nvSpPr>
          <p:spPr>
            <a:xfrm>
              <a:off x="5041899" y="4558198"/>
              <a:ext cx="2286000" cy="779026"/>
            </a:xfrm>
            <a:prstGeom prst="ellipse">
              <a:avLst/>
            </a:prstGeom>
            <a:solidFill>
              <a:schemeClr val="bg1"/>
            </a:solidFill>
          </p:spPr>
          <p:txBody>
            <a:bodyPr wrap="square" lIns="0" tIns="0" rIns="0" bIns="0" rtlCol="0">
              <a:spAutoFit/>
            </a:bodyPr>
            <a:lstStyle/>
            <a:p>
              <a:r>
                <a:rPr lang="fr-FR" sz="1200" dirty="0" smtClean="0"/>
                <a:t>Vigilance, rester maître de son véhicule, aide à la conduite</a:t>
              </a:r>
              <a:endParaRPr lang="fr-FR" sz="1200" dirty="0"/>
            </a:p>
          </p:txBody>
        </p:sp>
        <p:sp>
          <p:nvSpPr>
            <p:cNvPr id="7" name="ZoneTexte 6"/>
            <p:cNvSpPr txBox="1"/>
            <p:nvPr/>
          </p:nvSpPr>
          <p:spPr>
            <a:xfrm>
              <a:off x="2580640" y="4382552"/>
              <a:ext cx="1874520" cy="1138773"/>
            </a:xfrm>
            <a:prstGeom prst="rect">
              <a:avLst/>
            </a:prstGeom>
            <a:solidFill>
              <a:schemeClr val="bg1"/>
            </a:solidFill>
          </p:spPr>
          <p:txBody>
            <a:bodyPr wrap="square" lIns="0" tIns="0" rIns="0" bIns="0" rtlCol="0">
              <a:spAutoFit/>
            </a:bodyPr>
            <a:lstStyle/>
            <a:p>
              <a:pPr algn="ctr"/>
              <a:r>
                <a:rPr lang="fr-FR" sz="1200" dirty="0" smtClean="0"/>
                <a:t>Formation, sensibilisation, prescription, contrôle des véhicules, guide d’utilisation, pas d’alcool ni de stupéfiant, pas d’utilisation du téléphone</a:t>
              </a:r>
            </a:p>
            <a:p>
              <a:pPr algn="ctr"/>
              <a:endParaRPr lang="fr-FR" sz="1400" dirty="0"/>
            </a:p>
          </p:txBody>
        </p:sp>
      </p:grpSp>
      <p:sp>
        <p:nvSpPr>
          <p:cNvPr id="9" name="ZoneTexte 8"/>
          <p:cNvSpPr txBox="1"/>
          <p:nvPr/>
        </p:nvSpPr>
        <p:spPr>
          <a:xfrm>
            <a:off x="9613899" y="4609157"/>
            <a:ext cx="369571" cy="369332"/>
          </a:xfrm>
          <a:prstGeom prst="rect">
            <a:avLst/>
          </a:prstGeom>
          <a:solidFill>
            <a:schemeClr val="bg1"/>
          </a:solidFill>
        </p:spPr>
        <p:txBody>
          <a:bodyPr wrap="square" lIns="0" tIns="0" rIns="0" bIns="0" rtlCol="0">
            <a:spAutoFit/>
          </a:bodyPr>
          <a:lstStyle/>
          <a:p>
            <a:endParaRPr lang="fr-FR" sz="1200" dirty="0" smtClean="0"/>
          </a:p>
          <a:p>
            <a:r>
              <a:rPr lang="fr-FR" sz="1200" dirty="0" smtClean="0"/>
              <a:t>  </a:t>
            </a:r>
            <a:endParaRPr lang="fr-FR" sz="800" dirty="0"/>
          </a:p>
        </p:txBody>
      </p:sp>
      <p:sp>
        <p:nvSpPr>
          <p:cNvPr id="3" name="Rectangle 2"/>
          <p:cNvSpPr/>
          <p:nvPr/>
        </p:nvSpPr>
        <p:spPr>
          <a:xfrm>
            <a:off x="4813300" y="3463925"/>
            <a:ext cx="762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317500" y="1025525"/>
            <a:ext cx="3610027" cy="707886"/>
          </a:xfrm>
          <a:prstGeom prst="rect">
            <a:avLst/>
          </a:prstGeom>
        </p:spPr>
        <p:txBody>
          <a:bodyPr wrap="none">
            <a:spAutoFit/>
          </a:bodyPr>
          <a:lstStyle/>
          <a:p>
            <a:r>
              <a:rPr lang="fr-FR" altLang="fr-FR" sz="2000" b="1" dirty="0">
                <a:solidFill>
                  <a:schemeClr val="tx2"/>
                </a:solidFill>
                <a:ea typeface="+mj-ea"/>
                <a:cs typeface="+mj-cs"/>
              </a:rPr>
              <a:t>Quelques exemples de </a:t>
            </a:r>
            <a:r>
              <a:rPr lang="fr-FR" altLang="fr-FR" sz="2000" b="1" dirty="0" smtClean="0">
                <a:solidFill>
                  <a:schemeClr val="tx2"/>
                </a:solidFill>
                <a:ea typeface="+mj-ea"/>
                <a:cs typeface="+mj-cs"/>
              </a:rPr>
              <a:t>barrières</a:t>
            </a:r>
          </a:p>
          <a:p>
            <a:r>
              <a:rPr lang="fr-FR" sz="2000" b="1" dirty="0" smtClean="0">
                <a:solidFill>
                  <a:schemeClr val="tx2"/>
                </a:solidFill>
                <a:ea typeface="+mj-ea"/>
                <a:cs typeface="+mj-cs"/>
              </a:rPr>
              <a:t>pour se protéger de l’accident</a:t>
            </a:r>
            <a:endParaRPr lang="fr-FR" sz="2000" b="1" dirty="0">
              <a:solidFill>
                <a:schemeClr val="tx2"/>
              </a:solidFill>
              <a:ea typeface="+mj-ea"/>
              <a:cs typeface="+mj-cs"/>
            </a:endParaRPr>
          </a:p>
        </p:txBody>
      </p:sp>
    </p:spTree>
    <p:extLst>
      <p:ext uri="{BB962C8B-B14F-4D97-AF65-F5344CB8AC3E}">
        <p14:creationId xmlns:p14="http://schemas.microsoft.com/office/powerpoint/2010/main" val="41772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Enedis">
      <a:dk1>
        <a:srgbClr val="575756"/>
      </a:dk1>
      <a:lt1>
        <a:srgbClr val="FFFFFF"/>
      </a:lt1>
      <a:dk2>
        <a:srgbClr val="005EB8"/>
      </a:dk2>
      <a:lt2>
        <a:srgbClr val="93C90E"/>
      </a:lt2>
      <a:accent1>
        <a:srgbClr val="98A3AE"/>
      </a:accent1>
      <a:accent2>
        <a:srgbClr val="00B2A9"/>
      </a:accent2>
      <a:accent3>
        <a:srgbClr val="EF416F"/>
      </a:accent3>
      <a:accent4>
        <a:srgbClr val="00A3E0"/>
      </a:accent4>
      <a:accent5>
        <a:srgbClr val="48A23F"/>
      </a:accent5>
      <a:accent6>
        <a:srgbClr val="EAAA00"/>
      </a:accent6>
      <a:hlink>
        <a:srgbClr val="9948AE"/>
      </a:hlink>
      <a:folHlink>
        <a:srgbClr val="6881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ème Office">
  <a:themeElements>
    <a:clrScheme name="Enedis">
      <a:dk1>
        <a:srgbClr val="575756"/>
      </a:dk1>
      <a:lt1>
        <a:srgbClr val="FFFFFF"/>
      </a:lt1>
      <a:dk2>
        <a:srgbClr val="005EB8"/>
      </a:dk2>
      <a:lt2>
        <a:srgbClr val="93C90E"/>
      </a:lt2>
      <a:accent1>
        <a:srgbClr val="98A3AE"/>
      </a:accent1>
      <a:accent2>
        <a:srgbClr val="00B2A9"/>
      </a:accent2>
      <a:accent3>
        <a:srgbClr val="EF416F"/>
      </a:accent3>
      <a:accent4>
        <a:srgbClr val="00A3E0"/>
      </a:accent4>
      <a:accent5>
        <a:srgbClr val="48A23F"/>
      </a:accent5>
      <a:accent6>
        <a:srgbClr val="EAAA00"/>
      </a:accent6>
      <a:hlink>
        <a:srgbClr val="9948AE"/>
      </a:hlink>
      <a:folHlink>
        <a:srgbClr val="6881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14E47CFA4831429C489E4CCC2A7EAD" ma:contentTypeVersion="0" ma:contentTypeDescription="Crée un document." ma:contentTypeScope="" ma:versionID="2b294c711db612466db060ce6dd123e0">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17A2B2-80A8-488F-8825-31BC4496DE5A}">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6D8DC2A9-B1D4-4B13-BD71-DF0B1D51E589}">
  <ds:schemaRefs>
    <ds:schemaRef ds:uri="http://schemas.microsoft.com/sharepoint/v3/contenttype/forms"/>
  </ds:schemaRefs>
</ds:datastoreItem>
</file>

<file path=customXml/itemProps3.xml><?xml version="1.0" encoding="utf-8"?>
<ds:datastoreItem xmlns:ds="http://schemas.openxmlformats.org/officeDocument/2006/customXml" ds:itemID="{F896A633-BB0F-4E0C-AE04-6F688229F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12447</TotalTime>
  <Words>4229</Words>
  <Application>Microsoft Office PowerPoint</Application>
  <PresentationFormat>Personnalisé</PresentationFormat>
  <Paragraphs>406</Paragraphs>
  <Slides>39</Slides>
  <Notes>25</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39</vt:i4>
      </vt:variant>
    </vt:vector>
  </HeadingPairs>
  <TitlesOfParts>
    <vt:vector size="50" baseType="lpstr">
      <vt:lpstr>Arial</vt:lpstr>
      <vt:lpstr>Calibri</vt:lpstr>
      <vt:lpstr>Calibri (Corps)</vt:lpstr>
      <vt:lpstr>Calibri Light</vt:lpstr>
      <vt:lpstr>Symbol</vt:lpstr>
      <vt:lpstr>Times New Roman</vt:lpstr>
      <vt:lpstr>Ubuntu</vt:lpstr>
      <vt:lpstr>Wingdings</vt:lpstr>
      <vt:lpstr>Thème Office</vt:lpstr>
      <vt:lpstr>Conception personnalisée</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HEBRARD Charlotte</dc:creator>
  <cp:lastModifiedBy>MARZOLF Vincent</cp:lastModifiedBy>
  <cp:revision>950</cp:revision>
  <cp:lastPrinted>2020-02-05T08:24:55Z</cp:lastPrinted>
  <dcterms:created xsi:type="dcterms:W3CDTF">2019-09-02T09:37:42Z</dcterms:created>
  <dcterms:modified xsi:type="dcterms:W3CDTF">2021-02-01T17:32:48Z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2019-09-02T00:00:00Z</vt:filetime>
  </property>
  <property fmtid="{D5CDD505-2E9C-101B-9397-08002B2CF9AE}" pid="3" name="LastSaved">
    <vt:filetime>2019-09-02T00:00:00Z</vt:filetime>
  </property>
  <property fmtid="{D5CDD505-2E9C-101B-9397-08002B2CF9AE}" pid="4" name="ContentTypeId">
    <vt:lpwstr>0x0101006514E47CFA4831429C489E4CCC2A7EAD</vt:lpwstr>
  </property>
</Properties>
</file>